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402" r:id="rId2"/>
    <p:sldId id="401" r:id="rId3"/>
    <p:sldId id="421" r:id="rId4"/>
    <p:sldId id="431" r:id="rId5"/>
    <p:sldId id="427" r:id="rId6"/>
    <p:sldId id="434" r:id="rId7"/>
    <p:sldId id="409" r:id="rId8"/>
    <p:sldId id="425" r:id="rId9"/>
    <p:sldId id="426" r:id="rId10"/>
    <p:sldId id="423" r:id="rId11"/>
    <p:sldId id="413" r:id="rId12"/>
    <p:sldId id="414" r:id="rId13"/>
    <p:sldId id="415" r:id="rId14"/>
    <p:sldId id="436" r:id="rId15"/>
    <p:sldId id="437" r:id="rId16"/>
    <p:sldId id="417" r:id="rId17"/>
    <p:sldId id="435" r:id="rId18"/>
    <p:sldId id="430" r:id="rId19"/>
    <p:sldId id="400" r:id="rId20"/>
    <p:sldId id="420" r:id="rId21"/>
    <p:sldId id="412" r:id="rId22"/>
    <p:sldId id="419" r:id="rId2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B7B44B-CFC9-2C6B-6B34-EF056A2E8188}" name="Nancy Reilly" initials="NR" userId="4a454ce5f8ab910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cy Reilly" initials="NR" lastIdx="1" clrIdx="0">
    <p:extLst>
      <p:ext uri="{19B8F6BF-5375-455C-9EA6-DF929625EA0E}">
        <p15:presenceInfo xmlns:p15="http://schemas.microsoft.com/office/powerpoint/2012/main" userId="4a454ce5f8ab91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7B567D9-2637-47C8-942E-766038B898D5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25BB34C-E80C-4FD2-896F-2BB113888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6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CE56-B501-481F-BB0E-E05B5E9E4D5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2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CE56-B501-481F-BB0E-E05B5E9E4D5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12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CE56-B501-481F-BB0E-E05B5E9E4D5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67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CE56-B501-481F-BB0E-E05B5E9E4D5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03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CE56-B501-481F-BB0E-E05B5E9E4D5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98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CE56-B501-481F-BB0E-E05B5E9E4D5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4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CE56-B501-481F-BB0E-E05B5E9E4D5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16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CE56-B501-481F-BB0E-E05B5E9E4D5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8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CE56-B501-481F-BB0E-E05B5E9E4D5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1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CE56-B501-481F-BB0E-E05B5E9E4D5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16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CE56-B501-481F-BB0E-E05B5E9E4D5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5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CE56-B501-481F-BB0E-E05B5E9E4D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18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CE56-B501-481F-BB0E-E05B5E9E4D5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98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CE56-B501-481F-BB0E-E05B5E9E4D5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6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CE56-B501-481F-BB0E-E05B5E9E4D5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0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CE56-B501-481F-BB0E-E05B5E9E4D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55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CE56-B501-481F-BB0E-E05B5E9E4D5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79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CE56-B501-481F-BB0E-E05B5E9E4D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8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CE56-B501-481F-BB0E-E05B5E9E4D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99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CE56-B501-481F-BB0E-E05B5E9E4D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921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CE56-B501-481F-BB0E-E05B5E9E4D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51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CE56-B501-481F-BB0E-E05B5E9E4D5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3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5414-8AB1-4CBF-8C67-49EDE123C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1C7AB-26FE-4770-A520-74E9D6C38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EA60C-6534-4DAB-A6B7-C0D1B0CB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4D3D-C089-420F-BDCF-D7196C6C231C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45DFE-7DBA-45A6-874C-502FC34F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B0F2-F506-4B70-8373-888B30D4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419-73CA-4002-8692-D8DBAFC8E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8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8E44D-47B3-492D-A0F8-567FC5A9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C5CA3-0EF8-41A1-AC72-42CBFB9F6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75A8-6EDD-4A90-A513-9F46C83AB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9EC-46F8-4A74-8AE6-C6625A53B425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77B7B-AE3E-4955-9E6C-C1F10BA2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D998B-641C-48D2-9293-4C23DCA8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419-73CA-4002-8692-D8DBAFC8E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4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08C205-968F-4E26-80E5-C9AC4A89C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5BC67-FD86-4FD5-AD5D-CF46BE0BA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619BE-9AEE-4B27-A447-D6F2C1B1A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CED1-8845-4590-8A11-E9B23ADA69B4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755E8-6E60-4551-8DFA-AAD96205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88B3D-6AF3-4BD2-81D3-7D3CD4CE4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419-73CA-4002-8692-D8DBAFC8E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33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B75B-F8F0-47FE-A3DF-FB82FBBCB82A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07C7-E0A1-9E40-87B2-9CAE266432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0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B4283-B779-428E-8E4F-4D5C9B94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BD11F-DEF6-42D5-8F5E-C542ED21B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B3527-1C17-4BC0-BE7A-BC92B964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AE27-A5F9-4353-9CEB-63D6DC55F3DA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574D0-0640-4CC4-BCF1-DADB359A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C2868-AAD5-461E-9326-C91F55BF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419-73CA-4002-8692-D8DBAFC8E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2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EB522-659B-4B5F-9F3C-F5E1A2FCA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4BAD-AE44-47A2-B2B4-44A541EB7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EA131-9F8F-4F9C-AE73-976929A6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AA82-447A-4447-A6E9-4BA842E501C7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5CCDE-3625-48FE-9100-EB04B98E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226EE-C081-4B28-A0A1-A8B72F3F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419-73CA-4002-8692-D8DBAFC8E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2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A1CB-C9C3-4F3D-AB65-E09C5985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D3BDC-4780-41BD-9A9F-8BFD89D76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11D5E-52B5-4694-B32D-1076DC17D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74652-3060-4F6A-B16A-CBB0B3D6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00BB-0574-4025-A6B4-99BCF50038FF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1651A-9BC4-4A68-A2CA-03529FEE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81752-C1F7-4CDF-967E-64F09348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419-73CA-4002-8692-D8DBAFC8E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4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12479-B5F9-4204-9A91-7C834469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5E48C-CBF1-4453-A5F4-CE80D2CE7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858D-4812-4705-A3A4-B86376B3D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0BAE26-CF34-4562-BB72-87DAB8A01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C257D8-971F-4E5E-A083-8457DE9E5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05037-2FF6-4E46-A596-FA3B3E5B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2CDA-3C3B-4BE5-913B-FCD425F1EB2C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5C13CA-FFB0-4B0D-BC89-CBAEBBA62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12468-196B-4464-9EA9-5FE311C2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419-73CA-4002-8692-D8DBAFC8E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7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9EE13-C290-422E-81DD-21E4DD37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E657D3-8B6D-4A95-B1B4-CBF5EA4C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10DA-ED26-45B0-AFAE-6CC927CB47E1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9A040-C161-4C8D-AC9C-5F1639907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D66DA-575A-4527-9AC6-3DDE7B01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419-73CA-4002-8692-D8DBAFC8E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4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74905-2A15-46D7-8D14-F8429F3C2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1BE4-EE2E-4D4A-88EA-0A33CB1CA3A8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CE8624-DC5F-4170-BED9-7D3FA633C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367B6-23BB-4A16-868D-E7C958B6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419-73CA-4002-8692-D8DBAFC8E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8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5355-948A-4E08-8A89-1104EA21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F668D-4D6A-4ED3-89F8-95C00EA67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B1505-9B71-4AB7-A495-6E39D445B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44EF2-FCC8-4A56-AC16-3E5FB5706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B8C-EB44-4E94-B4A1-3BCE11120F10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F1CD1-704B-4AF7-97BD-57A6C331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0E601-1375-4F5B-AC38-227662DE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419-73CA-4002-8692-D8DBAFC8E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5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25647-2BB0-4107-AFA2-B99243FC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113E2E-E17F-4DF5-8124-2F2B888089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43A2B-F0CC-42F6-A20D-09BCC8ACB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BC917-AAB4-491E-B757-29B202EC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8A9B-AB5F-49A6-9642-C4BE9AE47DA4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EEE07-A755-4233-9903-CE6640740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17FD1-041B-45AD-9B26-F7858194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419-73CA-4002-8692-D8DBAFC8E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6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A4692E-9B3E-464F-8980-24E86E659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0D877-DE7C-4170-8379-6CD2DE6DF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CAEE3-1636-46CC-8923-21AB2061C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8E0C-0A2B-450E-A549-82D048B06B44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F3DBA-45E3-4F09-ACBE-BA66451C4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Livingston Lakes-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AA40D-DB62-46BE-913F-3C2154086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14419-73CA-4002-8692-D8DBAFC8E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5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berman@paramontproperty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s://files.constantcontact.com/7c5302f3101/a00b5083-05a9-4332-b7e7-829377280820.jpg?rdr=tru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4446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EA2907C7-E0A1-9E40-87B2-9CAE2664320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8CF23-D725-4F2C-8216-C3E674A41CEC}"/>
              </a:ext>
            </a:extLst>
          </p:cNvPr>
          <p:cNvCxnSpPr/>
          <p:nvPr/>
        </p:nvCxnSpPr>
        <p:spPr>
          <a:xfrm>
            <a:off x="-44246" y="688040"/>
            <a:ext cx="12201847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B911A8D-5717-46E1-9C87-A71B3DC76D07}"/>
              </a:ext>
            </a:extLst>
          </p:cNvPr>
          <p:cNvSpPr/>
          <p:nvPr/>
        </p:nvSpPr>
        <p:spPr>
          <a:xfrm>
            <a:off x="1042219" y="1"/>
            <a:ext cx="3961073" cy="218439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5D284-BCEA-4876-BE4B-30D331612961}"/>
              </a:ext>
            </a:extLst>
          </p:cNvPr>
          <p:cNvSpPr txBox="1"/>
          <p:nvPr/>
        </p:nvSpPr>
        <p:spPr>
          <a:xfrm>
            <a:off x="1524001" y="213259"/>
            <a:ext cx="3108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Livingston Lakes Annual Meeting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7DDABB-3331-4ABF-9D72-FEFBAED59339}"/>
              </a:ext>
            </a:extLst>
          </p:cNvPr>
          <p:cNvSpPr/>
          <p:nvPr/>
        </p:nvSpPr>
        <p:spPr>
          <a:xfrm>
            <a:off x="0" y="6356351"/>
            <a:ext cx="12201847" cy="501645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37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034E77-1592-408B-8225-DCA083F14C05}"/>
              </a:ext>
            </a:extLst>
          </p:cNvPr>
          <p:cNvCxnSpPr/>
          <p:nvPr/>
        </p:nvCxnSpPr>
        <p:spPr>
          <a:xfrm>
            <a:off x="1421948" y="493692"/>
            <a:ext cx="0" cy="13175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 descr="Image result for pics of livingston lakes">
            <a:extLst>
              <a:ext uri="{FF2B5EF4-FFF2-40B4-BE49-F238E27FC236}">
                <a16:creationId xmlns:a16="http://schemas.microsoft.com/office/drawing/2014/main" id="{D99C6676-30E1-4840-9ABB-7A0955035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/>
          <a:stretch/>
        </p:blipFill>
        <p:spPr bwMode="auto">
          <a:xfrm>
            <a:off x="5003292" y="1441341"/>
            <a:ext cx="3961073" cy="210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9C931B98-388E-4E65-A328-89FC2B0E4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4"/>
          <a:stretch/>
        </p:blipFill>
        <p:spPr bwMode="auto">
          <a:xfrm>
            <a:off x="4954778" y="3547979"/>
            <a:ext cx="3185668" cy="20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ivingston Lakes - Garden Homes in Naples, FL - prices, reviews, houses for  sale | iNewHomes">
            <a:extLst>
              <a:ext uri="{FF2B5EF4-FFF2-40B4-BE49-F238E27FC236}">
                <a16:creationId xmlns:a16="http://schemas.microsoft.com/office/drawing/2014/main" id="{DC7E5295-ED46-46E3-BEAD-1737CF04D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567" y="1455124"/>
            <a:ext cx="3240280" cy="210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17CA4B1-B615-4E12-8FCD-A876116C5ED7}"/>
              </a:ext>
            </a:extLst>
          </p:cNvPr>
          <p:cNvSpPr txBox="1"/>
          <p:nvPr/>
        </p:nvSpPr>
        <p:spPr>
          <a:xfrm>
            <a:off x="10097726" y="5762370"/>
            <a:ext cx="2410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March 28, 2022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1E94154F-B6D6-41BD-A3B0-26EFD9B65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t="-1781" b="1781"/>
          <a:stretch/>
        </p:blipFill>
        <p:spPr bwMode="auto">
          <a:xfrm>
            <a:off x="447040" y="3005372"/>
            <a:ext cx="4556252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4B3C60-BE46-4C86-84C5-F492EC07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06718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4446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EA2907C7-E0A1-9E40-87B2-9CAE2664320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10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8CF23-D725-4F2C-8216-C3E674A41CEC}"/>
              </a:ext>
            </a:extLst>
          </p:cNvPr>
          <p:cNvCxnSpPr/>
          <p:nvPr/>
        </p:nvCxnSpPr>
        <p:spPr>
          <a:xfrm>
            <a:off x="-44246" y="688040"/>
            <a:ext cx="1220184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034E77-1592-408B-8225-DCA083F14C05}"/>
              </a:ext>
            </a:extLst>
          </p:cNvPr>
          <p:cNvCxnSpPr/>
          <p:nvPr/>
        </p:nvCxnSpPr>
        <p:spPr>
          <a:xfrm>
            <a:off x="1632155" y="481781"/>
            <a:ext cx="0" cy="13175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7091C0AD-F55C-4A71-9291-7B5EA8364D57}"/>
              </a:ext>
            </a:extLst>
          </p:cNvPr>
          <p:cNvSpPr txBox="1">
            <a:spLocks noChangeArrowheads="1"/>
          </p:cNvSpPr>
          <p:nvPr/>
        </p:nvSpPr>
        <p:spPr>
          <a:xfrm>
            <a:off x="697002" y="1877037"/>
            <a:ext cx="5939292" cy="36745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2022 Approved Budget Mailed to All Owners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First Ever Minimal $17 Mthly Fee Increase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US Rate of Inflation Climbed Again in January to 7.5% </a:t>
            </a:r>
            <a:r>
              <a:rPr lang="en-US" sz="1800" dirty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*</a:t>
            </a: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 (40-year high) and is Expected to Continue Throughout 2022.  However, Fed Preannounced Decision to Raise Interest Rates Quarter Point with More Increases Throughout 2022.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Received Market Driven Increases from Service Providers, Suppliers, Contractors &amp; Utilities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BOD Able to Negotiate Favorable Terms and Maintain Sound Financial Position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Mandatory Multiple Quotes </a:t>
            </a:r>
          </a:p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endParaRPr lang="en-US" sz="20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r>
              <a:rPr lang="en-US" sz="20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</a:p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alibri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alibri" pitchFamily="34" charset="0"/>
            </a:endParaRPr>
          </a:p>
          <a:p>
            <a:pPr marL="338138" lvl="1" indent="-336550">
              <a:lnSpc>
                <a:spcPct val="115000"/>
              </a:lnSpc>
              <a:spcBef>
                <a:spcPct val="35000"/>
              </a:spcBef>
            </a:pPr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2A32D5-4C94-4988-8933-A6932B938303}"/>
              </a:ext>
            </a:extLst>
          </p:cNvPr>
          <p:cNvSpPr/>
          <p:nvPr/>
        </p:nvSpPr>
        <p:spPr>
          <a:xfrm>
            <a:off x="822962" y="702"/>
            <a:ext cx="3407196" cy="16494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7B9267-1031-46D1-8A18-383222810B58}"/>
              </a:ext>
            </a:extLst>
          </p:cNvPr>
          <p:cNvSpPr txBox="1"/>
          <p:nvPr/>
        </p:nvSpPr>
        <p:spPr>
          <a:xfrm>
            <a:off x="1270656" y="61068"/>
            <a:ext cx="340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2022 Budget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C6446F-7DBE-41DA-9EF8-F521283950FF}"/>
              </a:ext>
            </a:extLst>
          </p:cNvPr>
          <p:cNvCxnSpPr>
            <a:cxnSpLocks/>
          </p:cNvCxnSpPr>
          <p:nvPr/>
        </p:nvCxnSpPr>
        <p:spPr>
          <a:xfrm>
            <a:off x="1156138" y="336331"/>
            <a:ext cx="0" cy="10825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4CA2C36-E5EA-4B19-81C1-B81D1E47CE48}"/>
              </a:ext>
            </a:extLst>
          </p:cNvPr>
          <p:cNvSpPr/>
          <p:nvPr/>
        </p:nvSpPr>
        <p:spPr>
          <a:xfrm>
            <a:off x="0" y="6390296"/>
            <a:ext cx="12201847" cy="4677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45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70AE8-D76F-4B43-9EE3-D59B71F1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  <p:pic>
        <p:nvPicPr>
          <p:cNvPr id="6" name="Picture 4" descr="HOA Budget Best Practices Every Board Member Should Know | HOAM">
            <a:extLst>
              <a:ext uri="{FF2B5EF4-FFF2-40B4-BE49-F238E27FC236}">
                <a16:creationId xmlns:a16="http://schemas.microsoft.com/office/drawing/2014/main" id="{2A5AE309-81C3-4919-9DA4-F9683876C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26" y="2200275"/>
            <a:ext cx="5133975" cy="287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67839A-C14A-4828-97E6-DB431A6C6942}"/>
              </a:ext>
            </a:extLst>
          </p:cNvPr>
          <p:cNvSpPr txBox="1"/>
          <p:nvPr/>
        </p:nvSpPr>
        <p:spPr>
          <a:xfrm>
            <a:off x="7448550" y="5715000"/>
            <a:ext cx="420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* Market Watch Economic Report, Feb 10, 2022</a:t>
            </a:r>
          </a:p>
        </p:txBody>
      </p:sp>
    </p:spTree>
    <p:extLst>
      <p:ext uri="{BB962C8B-B14F-4D97-AF65-F5344CB8AC3E}">
        <p14:creationId xmlns:p14="http://schemas.microsoft.com/office/powerpoint/2010/main" val="2775388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4446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EA2907C7-E0A1-9E40-87B2-9CAE2664320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11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8CF23-D725-4F2C-8216-C3E674A41CEC}"/>
              </a:ext>
            </a:extLst>
          </p:cNvPr>
          <p:cNvCxnSpPr/>
          <p:nvPr/>
        </p:nvCxnSpPr>
        <p:spPr>
          <a:xfrm>
            <a:off x="-44246" y="688040"/>
            <a:ext cx="12201847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B911A8D-5717-46E1-9C87-A71B3DC76D07}"/>
              </a:ext>
            </a:extLst>
          </p:cNvPr>
          <p:cNvSpPr/>
          <p:nvPr/>
        </p:nvSpPr>
        <p:spPr>
          <a:xfrm>
            <a:off x="1042219" y="1"/>
            <a:ext cx="3961073" cy="218439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5D284-BCEA-4876-BE4B-30D331612961}"/>
              </a:ext>
            </a:extLst>
          </p:cNvPr>
          <p:cNvSpPr txBox="1"/>
          <p:nvPr/>
        </p:nvSpPr>
        <p:spPr>
          <a:xfrm>
            <a:off x="1664491" y="66131"/>
            <a:ext cx="31005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Capital Improvements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7DDABB-3331-4ABF-9D72-FEFBAED59339}"/>
              </a:ext>
            </a:extLst>
          </p:cNvPr>
          <p:cNvSpPr/>
          <p:nvPr/>
        </p:nvSpPr>
        <p:spPr>
          <a:xfrm>
            <a:off x="0" y="6356351"/>
            <a:ext cx="12201847" cy="501645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37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034E77-1592-408B-8225-DCA083F14C05}"/>
              </a:ext>
            </a:extLst>
          </p:cNvPr>
          <p:cNvCxnSpPr/>
          <p:nvPr/>
        </p:nvCxnSpPr>
        <p:spPr>
          <a:xfrm>
            <a:off x="1500075" y="481781"/>
            <a:ext cx="0" cy="13175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93BC8F7D-63D0-495C-BC0C-D008232A47C3}"/>
              </a:ext>
            </a:extLst>
          </p:cNvPr>
          <p:cNvSpPr txBox="1">
            <a:spLocks noChangeArrowheads="1"/>
          </p:cNvSpPr>
          <p:nvPr/>
        </p:nvSpPr>
        <p:spPr>
          <a:xfrm>
            <a:off x="1198128" y="2550373"/>
            <a:ext cx="6002772" cy="41079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Entrance Monument Enhancement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Deep Well Installation- Supply Lakes with Water for Landscape Irrigation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Lake Fountains Aesthetic Enhancement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Candara" panose="020E0502030303020204" pitchFamily="34" charset="0"/>
                <a:cs typeface="Calibri" panose="020F0502020204030204" pitchFamily="34" charset="0"/>
              </a:rPr>
              <a:t>CheckPoint</a:t>
            </a: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 Kiosk Gate Entry System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Candara" panose="020E0502030303020204" pitchFamily="34" charset="0"/>
                <a:cs typeface="Calibri" panose="020F0502020204030204" pitchFamily="34" charset="0"/>
              </a:rPr>
              <a:t>HOAst</a:t>
            </a: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 Technology to Enable Online Surveys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libri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libri" pitchFamily="34" charset="0"/>
            </a:endParaRPr>
          </a:p>
          <a:p>
            <a:pPr marL="338138" lvl="1" indent="-336550">
              <a:lnSpc>
                <a:spcPct val="115000"/>
              </a:lnSpc>
              <a:spcBef>
                <a:spcPct val="35000"/>
              </a:spcBef>
            </a:pPr>
            <a:endParaRPr lang="en-US" sz="1600" dirty="0"/>
          </a:p>
        </p:txBody>
      </p:sp>
      <p:pic>
        <p:nvPicPr>
          <p:cNvPr id="14" name="Picture 13" descr="A picture containing text, tree&#10;&#10;Description automatically generated">
            <a:extLst>
              <a:ext uri="{FF2B5EF4-FFF2-40B4-BE49-F238E27FC236}">
                <a16:creationId xmlns:a16="http://schemas.microsoft.com/office/drawing/2014/main" id="{8FFA6F2E-A341-4102-AF2B-CF0600810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35871" y="1941500"/>
            <a:ext cx="4214138" cy="316060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CBB0DC-0807-4422-A53D-09B50129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04524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4446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EA2907C7-E0A1-9E40-87B2-9CAE2664320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12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8CF23-D725-4F2C-8216-C3E674A41CEC}"/>
              </a:ext>
            </a:extLst>
          </p:cNvPr>
          <p:cNvCxnSpPr/>
          <p:nvPr/>
        </p:nvCxnSpPr>
        <p:spPr>
          <a:xfrm>
            <a:off x="-44246" y="688040"/>
            <a:ext cx="12201847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B911A8D-5717-46E1-9C87-A71B3DC76D07}"/>
              </a:ext>
            </a:extLst>
          </p:cNvPr>
          <p:cNvSpPr/>
          <p:nvPr/>
        </p:nvSpPr>
        <p:spPr>
          <a:xfrm>
            <a:off x="1042219" y="1"/>
            <a:ext cx="3961073" cy="218439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5D284-BCEA-4876-BE4B-30D331612961}"/>
              </a:ext>
            </a:extLst>
          </p:cNvPr>
          <p:cNvSpPr txBox="1"/>
          <p:nvPr/>
        </p:nvSpPr>
        <p:spPr>
          <a:xfrm>
            <a:off x="1776251" y="76641"/>
            <a:ext cx="31005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Association Maintenance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7DDABB-3331-4ABF-9D72-FEFBAED59339}"/>
              </a:ext>
            </a:extLst>
          </p:cNvPr>
          <p:cNvSpPr/>
          <p:nvPr/>
        </p:nvSpPr>
        <p:spPr>
          <a:xfrm>
            <a:off x="0" y="6356351"/>
            <a:ext cx="12201847" cy="501645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37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034E77-1592-408B-8225-DCA083F14C05}"/>
              </a:ext>
            </a:extLst>
          </p:cNvPr>
          <p:cNvCxnSpPr/>
          <p:nvPr/>
        </p:nvCxnSpPr>
        <p:spPr>
          <a:xfrm>
            <a:off x="1632155" y="481781"/>
            <a:ext cx="0" cy="13175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93BC8F7D-63D0-495C-BC0C-D008232A47C3}"/>
              </a:ext>
            </a:extLst>
          </p:cNvPr>
          <p:cNvSpPr txBox="1">
            <a:spLocks noChangeArrowheads="1"/>
          </p:cNvSpPr>
          <p:nvPr/>
        </p:nvSpPr>
        <p:spPr>
          <a:xfrm>
            <a:off x="5906814" y="1300433"/>
            <a:ext cx="5990896" cy="50874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andara" panose="020E0502030303020204" pitchFamily="34" charset="0"/>
                <a:cs typeface="Calibri" panose="020F0502020204030204" pitchFamily="34" charset="0"/>
              </a:rPr>
              <a:t>Sealcoating Roadways &amp; Parking Pads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andara" panose="020E0502030303020204" pitchFamily="34" charset="0"/>
                <a:cs typeface="Calibri" panose="020F0502020204030204" pitchFamily="34" charset="0"/>
              </a:rPr>
              <a:t>Lake Maintenance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andara" panose="020E0502030303020204" pitchFamily="34" charset="0"/>
                <a:cs typeface="Calibri" panose="020F0502020204030204" pitchFamily="34" charset="0"/>
              </a:rPr>
              <a:t>Landscaping- Mowing, Mulching and Trimming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andara" panose="020E0502030303020204" pitchFamily="34" charset="0"/>
                <a:cs typeface="Calibri" panose="020F0502020204030204" pitchFamily="34" charset="0"/>
              </a:rPr>
              <a:t>Clubhouse Cleaning (2x’s a Week) &amp; Dumpster Area Cleaning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andara" panose="020E0502030303020204" pitchFamily="34" charset="0"/>
                <a:cs typeface="Calibri" panose="020F0502020204030204" pitchFamily="34" charset="0"/>
              </a:rPr>
              <a:t>Annual Dryer Vent &amp; Common Drain Cleaning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andara" panose="020E0502030303020204" pitchFamily="34" charset="0"/>
                <a:cs typeface="Calibri" panose="020F0502020204030204" pitchFamily="34" charset="0"/>
              </a:rPr>
              <a:t>Soffit &amp; Fascia Inspection &amp; Repair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andara" panose="020E0502030303020204" pitchFamily="34" charset="0"/>
                <a:cs typeface="Calibri" panose="020F0502020204030204" pitchFamily="34" charset="0"/>
              </a:rPr>
              <a:t>Club House Cabana &amp; Furniture Replacement, Addition of Streaming Service, Fireplace Repair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andara" panose="020E0502030303020204" pitchFamily="34" charset="0"/>
                <a:cs typeface="Calibri" panose="020F0502020204030204" pitchFamily="34" charset="0"/>
              </a:rPr>
              <a:t>Lantern Lightbulb Replacement &amp; Installation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andara" panose="020E0502030303020204" pitchFamily="34" charset="0"/>
                <a:cs typeface="Calibri" panose="020F0502020204030204" pitchFamily="34" charset="0"/>
              </a:rPr>
              <a:t>Annual Building Exterior Power Wash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andara" panose="020E0502030303020204" pitchFamily="34" charset="0"/>
                <a:cs typeface="Calibri" panose="020F0502020204030204" pitchFamily="34" charset="0"/>
              </a:rPr>
              <a:t>Roof Tile Inspection &amp; Replacement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andara" panose="020E0502030303020204" pitchFamily="34" charset="0"/>
                <a:cs typeface="Calibri" panose="020F0502020204030204" pitchFamily="34" charset="0"/>
              </a:rPr>
              <a:t>Annual Fire Equipment Inspection &amp; Testing 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andara" panose="020E0502030303020204" pitchFamily="34" charset="0"/>
                <a:cs typeface="Calibri" panose="020F0502020204030204" pitchFamily="34" charset="0"/>
              </a:rPr>
              <a:t>Pest Control Applications </a:t>
            </a:r>
          </a:p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endParaRPr lang="en-US" sz="16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endParaRPr lang="en-US" sz="16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Calibri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Calibri" pitchFamily="34" charset="0"/>
            </a:endParaRPr>
          </a:p>
          <a:p>
            <a:pPr marL="338138" lvl="1" indent="-336550">
              <a:lnSpc>
                <a:spcPct val="115000"/>
              </a:lnSpc>
              <a:spcBef>
                <a:spcPct val="35000"/>
              </a:spcBef>
            </a:pPr>
            <a:endParaRPr lang="en-US" sz="1600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ECD5733-1CE6-4DE7-AA9A-367A82A98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1083"/>
            <a:ext cx="2752883" cy="240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B35D09-0E7C-4442-924B-98C03A67B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86203" y="3231540"/>
            <a:ext cx="3077615" cy="25124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E0E0C3-E962-4539-877A-572B18DA8AB1}"/>
              </a:ext>
            </a:extLst>
          </p:cNvPr>
          <p:cNvSpPr txBox="1"/>
          <p:nvPr/>
        </p:nvSpPr>
        <p:spPr>
          <a:xfrm>
            <a:off x="5875278" y="756752"/>
            <a:ext cx="5812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Your Assessment Dollars Pay For-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BC272-1DBF-4D39-AA86-81A69C27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</p:spTree>
    <p:extLst>
      <p:ext uri="{BB962C8B-B14F-4D97-AF65-F5344CB8AC3E}">
        <p14:creationId xmlns:p14="http://schemas.microsoft.com/office/powerpoint/2010/main" val="56753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4446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EA2907C7-E0A1-9E40-87B2-9CAE2664320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13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8CF23-D725-4F2C-8216-C3E674A41CEC}"/>
              </a:ext>
            </a:extLst>
          </p:cNvPr>
          <p:cNvCxnSpPr/>
          <p:nvPr/>
        </p:nvCxnSpPr>
        <p:spPr>
          <a:xfrm>
            <a:off x="-44246" y="688040"/>
            <a:ext cx="12201847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B911A8D-5717-46E1-9C87-A71B3DC76D07}"/>
              </a:ext>
            </a:extLst>
          </p:cNvPr>
          <p:cNvSpPr/>
          <p:nvPr/>
        </p:nvSpPr>
        <p:spPr>
          <a:xfrm>
            <a:off x="1042219" y="1"/>
            <a:ext cx="3961073" cy="218439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5D284-BCEA-4876-BE4B-30D331612961}"/>
              </a:ext>
            </a:extLst>
          </p:cNvPr>
          <p:cNvSpPr txBox="1"/>
          <p:nvPr/>
        </p:nvSpPr>
        <p:spPr>
          <a:xfrm>
            <a:off x="1573050" y="118681"/>
            <a:ext cx="32224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Homeowner Maintenance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7DDABB-3331-4ABF-9D72-FEFBAED59339}"/>
              </a:ext>
            </a:extLst>
          </p:cNvPr>
          <p:cNvSpPr/>
          <p:nvPr/>
        </p:nvSpPr>
        <p:spPr>
          <a:xfrm>
            <a:off x="0" y="6356351"/>
            <a:ext cx="12201847" cy="501645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37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034E77-1592-408B-8225-DCA083F14C05}"/>
              </a:ext>
            </a:extLst>
          </p:cNvPr>
          <p:cNvCxnSpPr/>
          <p:nvPr/>
        </p:nvCxnSpPr>
        <p:spPr>
          <a:xfrm>
            <a:off x="1489915" y="481781"/>
            <a:ext cx="0" cy="13175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93BC8F7D-63D0-495C-BC0C-D008232A47C3}"/>
              </a:ext>
            </a:extLst>
          </p:cNvPr>
          <p:cNvSpPr txBox="1">
            <a:spLocks noChangeArrowheads="1"/>
          </p:cNvSpPr>
          <p:nvPr/>
        </p:nvSpPr>
        <p:spPr>
          <a:xfrm>
            <a:off x="5326349" y="1560509"/>
            <a:ext cx="6492071" cy="413036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latin typeface="Candara" panose="020E0502030303020204" pitchFamily="34" charset="0"/>
                <a:cs typeface="Calibri" panose="020F0502020204030204" pitchFamily="34" charset="0"/>
              </a:rPr>
              <a:t>AC Maintenance Every 6 Months. Recommend AC Filter Replacement Every 30 Days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latin typeface="Candara" panose="020E0502030303020204" pitchFamily="34" charset="0"/>
                <a:cs typeface="Calibri" panose="020F0502020204030204" pitchFamily="34" charset="0"/>
              </a:rPr>
              <a:t>Monitor Hot Water Heater for Leaks and  Replace if Needed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latin typeface="Candara" panose="020E0502030303020204" pitchFamily="34" charset="0"/>
                <a:cs typeface="Calibri" panose="020F0502020204030204" pitchFamily="34" charset="0"/>
              </a:rPr>
              <a:t>Smoke Detector Testing Recommended Every Month. Battery Change Recommended at Each Time Change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latin typeface="Candara" panose="020E0502030303020204" pitchFamily="34" charset="0"/>
                <a:cs typeface="Calibri" panose="020F0502020204030204" pitchFamily="34" charset="0"/>
              </a:rPr>
              <a:t>Window/Screen Maintenance &amp; Replacement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latin typeface="Candara" panose="020E0502030303020204" pitchFamily="34" charset="0"/>
                <a:cs typeface="Calibri" panose="020F0502020204030204" pitchFamily="34" charset="0"/>
              </a:rPr>
              <a:t>Lanai Power Washing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latin typeface="Candara" panose="020E0502030303020204" pitchFamily="34" charset="0"/>
                <a:cs typeface="Calibri" panose="020F0502020204030204" pitchFamily="34" charset="0"/>
              </a:rPr>
              <a:t>Strongly Recommend Hiring HOME WATCH Company for Seasonal Owners or Absentee Landlords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latin typeface="Candara" panose="020E0502030303020204" pitchFamily="34" charset="0"/>
                <a:cs typeface="Calibri" panose="020F0502020204030204" pitchFamily="34" charset="0"/>
              </a:rPr>
              <a:t>HOME WATCH Information to be Recorded with Paramont Property Management</a:t>
            </a: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libri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libri" pitchFamily="34" charset="0"/>
            </a:endParaRPr>
          </a:p>
          <a:p>
            <a:pPr marL="338138" lvl="1" indent="-336550">
              <a:lnSpc>
                <a:spcPct val="115000"/>
              </a:lnSpc>
              <a:spcBef>
                <a:spcPct val="35000"/>
              </a:spcBef>
            </a:pPr>
            <a:endParaRPr lang="en-US" sz="1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102BF9-6E05-4EAE-B03E-0EA4A3E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  <p:pic>
        <p:nvPicPr>
          <p:cNvPr id="1026" name="Picture 2" descr="✓ home maintenance free vector eps, cdr, ai, svg vector illustration  graphic art">
            <a:extLst>
              <a:ext uri="{FF2B5EF4-FFF2-40B4-BE49-F238E27FC236}">
                <a16:creationId xmlns:a16="http://schemas.microsoft.com/office/drawing/2014/main" id="{D0D8E142-1611-4FD6-AB99-CBB6FE8B0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19" y="2356924"/>
            <a:ext cx="3786956" cy="345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999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4446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EA2907C7-E0A1-9E40-87B2-9CAE2664320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14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0D9CF0E-656E-4755-A8E1-E0BA960E5E12}"/>
              </a:ext>
            </a:extLst>
          </p:cNvPr>
          <p:cNvSpPr txBox="1">
            <a:spLocks noChangeArrowheads="1"/>
          </p:cNvSpPr>
          <p:nvPr/>
        </p:nvSpPr>
        <p:spPr>
          <a:xfrm>
            <a:off x="840148" y="2086539"/>
            <a:ext cx="5949535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342900" defTabSz="914400">
              <a:lnSpc>
                <a:spcPct val="90000"/>
              </a:lnSpc>
              <a:spcBef>
                <a:spcPct val="35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58788" lvl="1" indent="-342900" defTabSz="914400">
              <a:lnSpc>
                <a:spcPct val="90000"/>
              </a:lnSpc>
              <a:spcBef>
                <a:spcPct val="35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</a:rPr>
              <a:t>Renewed Greenscapes Contract for 2022 Season</a:t>
            </a:r>
          </a:p>
          <a:p>
            <a:pPr marL="458788" lvl="1" indent="-342900" defTabSz="914400">
              <a:lnSpc>
                <a:spcPct val="90000"/>
              </a:lnSpc>
              <a:spcBef>
                <a:spcPct val="35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</a:rPr>
              <a:t>Negotiated  Additional Palm Frond Pick-Up</a:t>
            </a:r>
          </a:p>
          <a:p>
            <a:pPr marL="458788" lvl="1" indent="-342900" defTabSz="914400">
              <a:lnSpc>
                <a:spcPct val="90000"/>
              </a:lnSpc>
              <a:spcBef>
                <a:spcPct val="35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</a:rPr>
              <a:t>Mowing, Blowing  and Trimming </a:t>
            </a:r>
          </a:p>
          <a:p>
            <a:pPr marL="458788" lvl="1" indent="-342900" defTabSz="914400">
              <a:lnSpc>
                <a:spcPct val="90000"/>
              </a:lnSpc>
              <a:spcBef>
                <a:spcPct val="35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</a:rPr>
              <a:t>Annual Mulching </a:t>
            </a:r>
          </a:p>
          <a:p>
            <a:pPr marL="458788" lvl="1" indent="-342900" defTabSz="914400">
              <a:lnSpc>
                <a:spcPct val="90000"/>
              </a:lnSpc>
              <a:spcBef>
                <a:spcPct val="35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</a:rPr>
              <a:t>Annual Palm Tree Trimming</a:t>
            </a:r>
          </a:p>
          <a:p>
            <a:pPr marL="458788" lvl="1" indent="-342900" defTabSz="914400">
              <a:lnSpc>
                <a:spcPct val="90000"/>
              </a:lnSpc>
              <a:spcBef>
                <a:spcPct val="35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</a:rPr>
              <a:t>Seasonal Annual Planting</a:t>
            </a:r>
          </a:p>
          <a:p>
            <a:pPr marL="458788" lvl="1" indent="-342900" defTabSz="914400">
              <a:lnSpc>
                <a:spcPct val="90000"/>
              </a:lnSpc>
              <a:spcBef>
                <a:spcPct val="35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</a:rPr>
              <a:t>Irrigation Repairs</a:t>
            </a:r>
          </a:p>
          <a:p>
            <a:pPr marL="458788" lvl="1" indent="-342900" defTabSz="914400">
              <a:lnSpc>
                <a:spcPct val="90000"/>
              </a:lnSpc>
              <a:spcBef>
                <a:spcPct val="35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</a:rPr>
              <a:t>Supplemental Turf Fertilization- CarbonPro-G </a:t>
            </a:r>
          </a:p>
          <a:p>
            <a:pPr marL="115888" lvl="1" indent="0" defTabSz="914400">
              <a:lnSpc>
                <a:spcPct val="90000"/>
              </a:lnSpc>
              <a:spcBef>
                <a:spcPct val="35000"/>
              </a:spcBef>
              <a:buClr>
                <a:srgbClr val="92D050"/>
              </a:buClr>
              <a:buNone/>
            </a:pPr>
            <a:r>
              <a:rPr lang="en-US" sz="1800" dirty="0">
                <a:latin typeface="Candara" panose="020E0502030303020204" pitchFamily="34" charset="0"/>
              </a:rPr>
              <a:t>      (soil optimizer)</a:t>
            </a:r>
          </a:p>
          <a:p>
            <a:pPr marL="458788" lvl="1" indent="-342900" defTabSz="914400">
              <a:lnSpc>
                <a:spcPct val="90000"/>
              </a:lnSpc>
              <a:spcBef>
                <a:spcPct val="35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ndara" panose="020E0502030303020204" pitchFamily="34" charset="0"/>
            </a:endParaRPr>
          </a:p>
          <a:p>
            <a:pPr marL="458788" lvl="1" indent="-342900" defTabSz="914400">
              <a:lnSpc>
                <a:spcPct val="90000"/>
              </a:lnSpc>
              <a:spcBef>
                <a:spcPct val="35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ndara" panose="020E0502030303020204" pitchFamily="34" charset="0"/>
            </a:endParaRPr>
          </a:p>
          <a:p>
            <a:pPr marL="115888" lvl="1" indent="0" defTabSz="914400">
              <a:lnSpc>
                <a:spcPct val="90000"/>
              </a:lnSpc>
              <a:spcBef>
                <a:spcPct val="35000"/>
              </a:spcBef>
              <a:buClr>
                <a:srgbClr val="3E4F52"/>
              </a:buClr>
              <a:buNone/>
            </a:pPr>
            <a:endParaRPr lang="en-US" sz="1600" dirty="0"/>
          </a:p>
          <a:p>
            <a:pPr marL="344488" lvl="1" indent="-228600" defTabSz="914400">
              <a:lnSpc>
                <a:spcPct val="90000"/>
              </a:lnSpc>
              <a:spcBef>
                <a:spcPct val="35000"/>
              </a:spcBef>
              <a:buClr>
                <a:srgbClr val="3E4F52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4488" lvl="1" indent="-228600" defTabSz="914400">
              <a:lnSpc>
                <a:spcPct val="90000"/>
              </a:lnSpc>
              <a:spcBef>
                <a:spcPct val="35000"/>
              </a:spcBef>
              <a:buClr>
                <a:srgbClr val="3E4F52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4488" lvl="1" indent="-228600" defTabSz="914400">
              <a:lnSpc>
                <a:spcPct val="90000"/>
              </a:lnSpc>
              <a:spcBef>
                <a:spcPct val="35000"/>
              </a:spcBef>
              <a:buClr>
                <a:srgbClr val="3E4F52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4488" lvl="1" indent="-228600" defTabSz="914400">
              <a:lnSpc>
                <a:spcPct val="90000"/>
              </a:lnSpc>
              <a:spcBef>
                <a:spcPct val="35000"/>
              </a:spcBef>
              <a:buClr>
                <a:srgbClr val="3E4F52"/>
              </a:buCl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8CF23-D725-4F2C-8216-C3E674A41CEC}"/>
              </a:ext>
            </a:extLst>
          </p:cNvPr>
          <p:cNvCxnSpPr/>
          <p:nvPr/>
        </p:nvCxnSpPr>
        <p:spPr>
          <a:xfrm>
            <a:off x="-44246" y="688040"/>
            <a:ext cx="12201847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B911A8D-5717-46E1-9C87-A71B3DC76D07}"/>
              </a:ext>
            </a:extLst>
          </p:cNvPr>
          <p:cNvSpPr/>
          <p:nvPr/>
        </p:nvSpPr>
        <p:spPr>
          <a:xfrm>
            <a:off x="1042220" y="1"/>
            <a:ext cx="3887132" cy="2060027"/>
          </a:xfrm>
          <a:prstGeom prst="rect">
            <a:avLst/>
          </a:prstGeom>
          <a:solidFill>
            <a:srgbClr val="00B050">
              <a:alpha val="8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5D284-BCEA-4876-BE4B-30D331612961}"/>
              </a:ext>
            </a:extLst>
          </p:cNvPr>
          <p:cNvSpPr txBox="1"/>
          <p:nvPr/>
        </p:nvSpPr>
        <p:spPr>
          <a:xfrm>
            <a:off x="1560491" y="160709"/>
            <a:ext cx="33688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Landscape </a:t>
            </a: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Maintenance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7DDABB-3331-4ABF-9D72-FEFBAED59339}"/>
              </a:ext>
            </a:extLst>
          </p:cNvPr>
          <p:cNvSpPr/>
          <p:nvPr/>
        </p:nvSpPr>
        <p:spPr>
          <a:xfrm>
            <a:off x="0" y="6356351"/>
            <a:ext cx="12201847" cy="501645"/>
          </a:xfrm>
          <a:prstGeom prst="rect">
            <a:avLst/>
          </a:prstGeom>
          <a:gradFill flip="none" rotWithShape="1">
            <a:gsLst>
              <a:gs pos="95000">
                <a:srgbClr val="00B050"/>
              </a:gs>
              <a:gs pos="32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034E77-1592-408B-8225-DCA083F14C05}"/>
              </a:ext>
            </a:extLst>
          </p:cNvPr>
          <p:cNvCxnSpPr/>
          <p:nvPr/>
        </p:nvCxnSpPr>
        <p:spPr>
          <a:xfrm>
            <a:off x="1463990" y="397699"/>
            <a:ext cx="0" cy="13175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Irrigation Services | Greenscapes of Southwest Florida, Inc.">
            <a:extLst>
              <a:ext uri="{FF2B5EF4-FFF2-40B4-BE49-F238E27FC236}">
                <a16:creationId xmlns:a16="http://schemas.microsoft.com/office/drawing/2014/main" id="{A2EFBAB0-3586-48B0-B41D-A7DCD58BC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31"/>
          <a:stretch/>
        </p:blipFill>
        <p:spPr bwMode="auto">
          <a:xfrm>
            <a:off x="7365760" y="2160108"/>
            <a:ext cx="4826240" cy="331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E92A7C-6CAE-4FB9-88E5-0F971E71E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32D02-F164-426B-B6AD-51171875CA1E}"/>
              </a:ext>
            </a:extLst>
          </p:cNvPr>
          <p:cNvSpPr txBox="1"/>
          <p:nvPr/>
        </p:nvSpPr>
        <p:spPr>
          <a:xfrm>
            <a:off x="5368751" y="838200"/>
            <a:ext cx="6689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Please Report Any Landscape Concerns Directly to </a:t>
            </a:r>
            <a:r>
              <a:rPr lang="en-US" sz="1600" b="1" i="1" dirty="0" err="1">
                <a:solidFill>
                  <a:schemeClr val="accent1"/>
                </a:solidFill>
                <a:latin typeface="Candara" panose="020E0502030303020204" pitchFamily="34" charset="0"/>
              </a:rPr>
              <a:t>Paramont</a:t>
            </a:r>
            <a:r>
              <a:rPr lang="en-US" sz="16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 Property Management and  Please </a:t>
            </a:r>
            <a:r>
              <a:rPr lang="en-US" sz="1600" b="1" i="1" u="sng" dirty="0">
                <a:solidFill>
                  <a:schemeClr val="accent1"/>
                </a:solidFill>
                <a:latin typeface="Candara" panose="020E0502030303020204" pitchFamily="34" charset="0"/>
              </a:rPr>
              <a:t>Do Not </a:t>
            </a:r>
            <a:r>
              <a:rPr lang="en-US" sz="16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Interfere with Ongoing Work. </a:t>
            </a:r>
            <a:r>
              <a:rPr lang="en-US" sz="1600" b="1" i="1" dirty="0" err="1">
                <a:solidFill>
                  <a:schemeClr val="accent1"/>
                </a:solidFill>
                <a:latin typeface="Candara" panose="020E0502030303020204" pitchFamily="34" charset="0"/>
              </a:rPr>
              <a:t>Paramont</a:t>
            </a:r>
            <a:r>
              <a:rPr lang="en-US" sz="16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 Will Address Concerns with Both the Board and </a:t>
            </a:r>
            <a:r>
              <a:rPr lang="en-US" sz="1600" b="1" i="1" dirty="0" err="1">
                <a:solidFill>
                  <a:schemeClr val="accent1"/>
                </a:solidFill>
                <a:latin typeface="Candara" panose="020E0502030303020204" pitchFamily="34" charset="0"/>
              </a:rPr>
              <a:t>Greenscapes</a:t>
            </a:r>
            <a:r>
              <a:rPr lang="en-US" sz="16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.  Your Cooperation is Greatly Appreciated! </a:t>
            </a:r>
          </a:p>
        </p:txBody>
      </p:sp>
    </p:spTree>
    <p:extLst>
      <p:ext uri="{BB962C8B-B14F-4D97-AF65-F5344CB8AC3E}">
        <p14:creationId xmlns:p14="http://schemas.microsoft.com/office/powerpoint/2010/main" val="1899908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4446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EA2907C7-E0A1-9E40-87B2-9CAE2664320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15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0D9CF0E-656E-4755-A8E1-E0BA960E5E12}"/>
              </a:ext>
            </a:extLst>
          </p:cNvPr>
          <p:cNvSpPr txBox="1">
            <a:spLocks noChangeArrowheads="1"/>
          </p:cNvSpPr>
          <p:nvPr/>
        </p:nvSpPr>
        <p:spPr>
          <a:xfrm>
            <a:off x="840150" y="2300353"/>
            <a:ext cx="5436826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342900" defTabSz="914400">
              <a:lnSpc>
                <a:spcPct val="90000"/>
              </a:lnSpc>
              <a:spcBef>
                <a:spcPct val="35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58788" lvl="1" indent="-342900" defTabSz="914400">
              <a:lnSpc>
                <a:spcPct val="90000"/>
              </a:lnSpc>
              <a:spcBef>
                <a:spcPct val="35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</a:rPr>
              <a:t>Phase 2- Entranceway Landscape Enhancement </a:t>
            </a:r>
          </a:p>
          <a:p>
            <a:pPr marL="458788" lvl="1" indent="-342900" defTabSz="914400">
              <a:lnSpc>
                <a:spcPct val="90000"/>
              </a:lnSpc>
              <a:spcBef>
                <a:spcPct val="35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</a:rPr>
              <a:t>Carriage Home Landscape Enhancements Complete</a:t>
            </a:r>
          </a:p>
          <a:p>
            <a:pPr marL="458788" lvl="1" indent="-342900" defTabSz="914400">
              <a:lnSpc>
                <a:spcPct val="90000"/>
              </a:lnSpc>
              <a:spcBef>
                <a:spcPct val="35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</a:rPr>
              <a:t>Coach Home &amp; Garden Home Landscape Enhancements Planned  for 2022-2023</a:t>
            </a:r>
          </a:p>
          <a:p>
            <a:pPr marL="458788" lvl="1" indent="-342900" defTabSz="914400">
              <a:lnSpc>
                <a:spcPct val="90000"/>
              </a:lnSpc>
              <a:spcBef>
                <a:spcPct val="35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15888" lvl="1" indent="0" defTabSz="914400">
              <a:lnSpc>
                <a:spcPct val="90000"/>
              </a:lnSpc>
              <a:spcBef>
                <a:spcPct val="35000"/>
              </a:spcBef>
              <a:buClr>
                <a:srgbClr val="3E4F52"/>
              </a:buClr>
              <a:buNone/>
            </a:pPr>
            <a:endParaRPr lang="en-US" sz="1600" dirty="0"/>
          </a:p>
          <a:p>
            <a:pPr marL="344488" lvl="1" indent="-228600" defTabSz="914400">
              <a:lnSpc>
                <a:spcPct val="90000"/>
              </a:lnSpc>
              <a:spcBef>
                <a:spcPct val="35000"/>
              </a:spcBef>
              <a:buClr>
                <a:srgbClr val="3E4F52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4488" lvl="1" indent="-228600" defTabSz="914400">
              <a:lnSpc>
                <a:spcPct val="90000"/>
              </a:lnSpc>
              <a:spcBef>
                <a:spcPct val="35000"/>
              </a:spcBef>
              <a:buClr>
                <a:srgbClr val="3E4F52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4488" lvl="1" indent="-228600" defTabSz="914400">
              <a:lnSpc>
                <a:spcPct val="90000"/>
              </a:lnSpc>
              <a:spcBef>
                <a:spcPct val="35000"/>
              </a:spcBef>
              <a:buClr>
                <a:srgbClr val="3E4F52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4488" lvl="1" indent="-228600" defTabSz="914400">
              <a:lnSpc>
                <a:spcPct val="90000"/>
              </a:lnSpc>
              <a:spcBef>
                <a:spcPct val="35000"/>
              </a:spcBef>
              <a:buClr>
                <a:srgbClr val="3E4F52"/>
              </a:buCl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8CF23-D725-4F2C-8216-C3E674A41CEC}"/>
              </a:ext>
            </a:extLst>
          </p:cNvPr>
          <p:cNvCxnSpPr/>
          <p:nvPr/>
        </p:nvCxnSpPr>
        <p:spPr>
          <a:xfrm>
            <a:off x="-44246" y="688040"/>
            <a:ext cx="12201847" cy="0"/>
          </a:xfrm>
          <a:prstGeom prst="line">
            <a:avLst/>
          </a:prstGeom>
          <a:ln w="57150">
            <a:gradFill>
              <a:gsLst>
                <a:gs pos="0">
                  <a:srgbClr val="00B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B911A8D-5717-46E1-9C87-A71B3DC76D07}"/>
              </a:ext>
            </a:extLst>
          </p:cNvPr>
          <p:cNvSpPr/>
          <p:nvPr/>
        </p:nvSpPr>
        <p:spPr>
          <a:xfrm>
            <a:off x="1042220" y="2"/>
            <a:ext cx="3887131" cy="193389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5D284-BCEA-4876-BE4B-30D331612961}"/>
              </a:ext>
            </a:extLst>
          </p:cNvPr>
          <p:cNvSpPr txBox="1"/>
          <p:nvPr/>
        </p:nvSpPr>
        <p:spPr>
          <a:xfrm>
            <a:off x="1560491" y="3059"/>
            <a:ext cx="33688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Landscape </a:t>
            </a:r>
          </a:p>
          <a:p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Improvements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7DDABB-3331-4ABF-9D72-FEFBAED59339}"/>
              </a:ext>
            </a:extLst>
          </p:cNvPr>
          <p:cNvSpPr/>
          <p:nvPr/>
        </p:nvSpPr>
        <p:spPr>
          <a:xfrm>
            <a:off x="0" y="6356351"/>
            <a:ext cx="12201847" cy="501645"/>
          </a:xfrm>
          <a:prstGeom prst="rect">
            <a:avLst/>
          </a:prstGeom>
          <a:gradFill flip="none" rotWithShape="1">
            <a:gsLst>
              <a:gs pos="95000">
                <a:srgbClr val="00B050"/>
              </a:gs>
              <a:gs pos="32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034E77-1592-408B-8225-DCA083F14C05}"/>
              </a:ext>
            </a:extLst>
          </p:cNvPr>
          <p:cNvCxnSpPr/>
          <p:nvPr/>
        </p:nvCxnSpPr>
        <p:spPr>
          <a:xfrm>
            <a:off x="1463990" y="303109"/>
            <a:ext cx="0" cy="13175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77937F42-A8BB-48ED-947B-925907850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98746" y="1473605"/>
            <a:ext cx="5458854" cy="362391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D41131-DDE4-4C87-A75B-8B6235D06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65447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4446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EA2907C7-E0A1-9E40-87B2-9CAE2664320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16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8CF23-D725-4F2C-8216-C3E674A41CEC}"/>
              </a:ext>
            </a:extLst>
          </p:cNvPr>
          <p:cNvCxnSpPr/>
          <p:nvPr/>
        </p:nvCxnSpPr>
        <p:spPr>
          <a:xfrm>
            <a:off x="-44246" y="688040"/>
            <a:ext cx="12201847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B911A8D-5717-46E1-9C87-A71B3DC76D07}"/>
              </a:ext>
            </a:extLst>
          </p:cNvPr>
          <p:cNvSpPr/>
          <p:nvPr/>
        </p:nvSpPr>
        <p:spPr>
          <a:xfrm>
            <a:off x="1042220" y="2"/>
            <a:ext cx="3682180" cy="174256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5D284-BCEA-4876-BE4B-30D331612961}"/>
              </a:ext>
            </a:extLst>
          </p:cNvPr>
          <p:cNvSpPr txBox="1"/>
          <p:nvPr/>
        </p:nvSpPr>
        <p:spPr>
          <a:xfrm>
            <a:off x="1608086" y="192633"/>
            <a:ext cx="3216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Sales Trends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7DDABB-3331-4ABF-9D72-FEFBAED59339}"/>
              </a:ext>
            </a:extLst>
          </p:cNvPr>
          <p:cNvSpPr/>
          <p:nvPr/>
        </p:nvSpPr>
        <p:spPr>
          <a:xfrm>
            <a:off x="0" y="6376219"/>
            <a:ext cx="12201847" cy="501645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37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034E77-1592-408B-8225-DCA083F14C05}"/>
              </a:ext>
            </a:extLst>
          </p:cNvPr>
          <p:cNvCxnSpPr/>
          <p:nvPr/>
        </p:nvCxnSpPr>
        <p:spPr>
          <a:xfrm>
            <a:off x="1506035" y="248101"/>
            <a:ext cx="0" cy="13175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3185B1-D3C5-4126-AC7A-686B3C4ED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512682"/>
              </p:ext>
            </p:extLst>
          </p:nvPr>
        </p:nvGraphicFramePr>
        <p:xfrm>
          <a:off x="442778" y="2249612"/>
          <a:ext cx="8467539" cy="295846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532630">
                  <a:extLst>
                    <a:ext uri="{9D8B030D-6E8A-4147-A177-3AD203B41FA5}">
                      <a16:colId xmlns:a16="http://schemas.microsoft.com/office/drawing/2014/main" val="2539818953"/>
                    </a:ext>
                  </a:extLst>
                </a:gridCol>
                <a:gridCol w="1254186">
                  <a:extLst>
                    <a:ext uri="{9D8B030D-6E8A-4147-A177-3AD203B41FA5}">
                      <a16:colId xmlns:a16="http://schemas.microsoft.com/office/drawing/2014/main" val="4029793170"/>
                    </a:ext>
                  </a:extLst>
                </a:gridCol>
                <a:gridCol w="651526">
                  <a:extLst>
                    <a:ext uri="{9D8B030D-6E8A-4147-A177-3AD203B41FA5}">
                      <a16:colId xmlns:a16="http://schemas.microsoft.com/office/drawing/2014/main" val="2345508504"/>
                    </a:ext>
                  </a:extLst>
                </a:gridCol>
                <a:gridCol w="782320">
                  <a:extLst>
                    <a:ext uri="{9D8B030D-6E8A-4147-A177-3AD203B41FA5}">
                      <a16:colId xmlns:a16="http://schemas.microsoft.com/office/drawing/2014/main" val="2738387355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19858706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693865627"/>
                    </a:ext>
                  </a:extLst>
                </a:gridCol>
                <a:gridCol w="1564637">
                  <a:extLst>
                    <a:ext uri="{9D8B030D-6E8A-4147-A177-3AD203B41FA5}">
                      <a16:colId xmlns:a16="http://schemas.microsoft.com/office/drawing/2014/main" val="3895275678"/>
                    </a:ext>
                  </a:extLst>
                </a:gridCol>
              </a:tblGrid>
              <a:tr h="490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Style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Address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Unit #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Sq Ft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Size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Listing Price 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Date Sold          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833249"/>
                  </a:ext>
                </a:extLst>
              </a:tr>
              <a:tr h="41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Garden Home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15102 Palmer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203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1250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2 Bed/2 Bath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$425,000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3/4 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196787"/>
                  </a:ext>
                </a:extLst>
              </a:tr>
              <a:tr h="41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Coach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15141 Palmer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201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1786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2 Bed/2 Bath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$625,000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1/12/2022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88771989"/>
                  </a:ext>
                </a:extLst>
              </a:tr>
              <a:tr h="41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Carriage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15202 Butler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101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1838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2 Bed/2 Bath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$520,000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1/11/2022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49341"/>
                  </a:ext>
                </a:extLst>
              </a:tr>
              <a:tr h="41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Carriage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15205 Butler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102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1823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2 Bed/2 Bath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$500,000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12/15/2021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70644988"/>
                  </a:ext>
                </a:extLst>
              </a:tr>
              <a:tr h="41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Carriage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15173 Butler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202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2152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3 Bed/ 2 Bath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$520,000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12/10/2021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941531"/>
                  </a:ext>
                </a:extLst>
              </a:tr>
              <a:tr h="41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Coach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15157 Palmer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203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1786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2 Bed/2 Bath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$550,000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Pending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46385694"/>
                  </a:ext>
                </a:extLst>
              </a:tr>
            </a:tbl>
          </a:graphicData>
        </a:graphic>
      </p:graphicFrame>
      <p:pic>
        <p:nvPicPr>
          <p:cNvPr id="1028" name="Picture 4" descr="What Are Real Estate Sign Riders &amp; When to Use Them?">
            <a:extLst>
              <a:ext uri="{FF2B5EF4-FFF2-40B4-BE49-F238E27FC236}">
                <a16:creationId xmlns:a16="http://schemas.microsoft.com/office/drawing/2014/main" id="{51CBC440-9CC7-493A-8A75-EC17F503A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317" y="2249612"/>
            <a:ext cx="2712417" cy="29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FE8160-98FE-4944-8E86-2DD9D9978AB4}"/>
              </a:ext>
            </a:extLst>
          </p:cNvPr>
          <p:cNvSpPr txBox="1"/>
          <p:nvPr/>
        </p:nvSpPr>
        <p:spPr>
          <a:xfrm>
            <a:off x="4378960" y="5422433"/>
            <a:ext cx="6685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ndara" panose="020E0502030303020204" pitchFamily="34" charset="0"/>
              </a:rPr>
              <a:t>Reflects Sales Data as of 3/15/2022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9F09112-17FC-4A6C-B3F4-B7AF4C90F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41156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4446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EA2907C7-E0A1-9E40-87B2-9CAE2664320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17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8CF23-D725-4F2C-8216-C3E674A41CEC}"/>
              </a:ext>
            </a:extLst>
          </p:cNvPr>
          <p:cNvCxnSpPr/>
          <p:nvPr/>
        </p:nvCxnSpPr>
        <p:spPr>
          <a:xfrm>
            <a:off x="-44246" y="688040"/>
            <a:ext cx="12201847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B911A8D-5717-46E1-9C87-A71B3DC76D07}"/>
              </a:ext>
            </a:extLst>
          </p:cNvPr>
          <p:cNvSpPr/>
          <p:nvPr/>
        </p:nvSpPr>
        <p:spPr>
          <a:xfrm>
            <a:off x="1042219" y="1"/>
            <a:ext cx="3961073" cy="207053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5D284-BCEA-4876-BE4B-30D331612961}"/>
              </a:ext>
            </a:extLst>
          </p:cNvPr>
          <p:cNvSpPr txBox="1"/>
          <p:nvPr/>
        </p:nvSpPr>
        <p:spPr>
          <a:xfrm>
            <a:off x="1608086" y="353083"/>
            <a:ext cx="3216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Rental Trends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034E77-1592-408B-8225-DCA083F14C05}"/>
              </a:ext>
            </a:extLst>
          </p:cNvPr>
          <p:cNvCxnSpPr/>
          <p:nvPr/>
        </p:nvCxnSpPr>
        <p:spPr>
          <a:xfrm>
            <a:off x="1506035" y="387191"/>
            <a:ext cx="0" cy="13175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>
            <a:extLst>
              <a:ext uri="{FF2B5EF4-FFF2-40B4-BE49-F238E27FC236}">
                <a16:creationId xmlns:a16="http://schemas.microsoft.com/office/drawing/2014/main" id="{FF11851A-A2B7-4F1B-AE8F-A90CF002BD79}"/>
              </a:ext>
            </a:extLst>
          </p:cNvPr>
          <p:cNvSpPr txBox="1">
            <a:spLocks noChangeArrowheads="1"/>
          </p:cNvSpPr>
          <p:nvPr/>
        </p:nvSpPr>
        <p:spPr>
          <a:xfrm>
            <a:off x="973625" y="2629903"/>
            <a:ext cx="5448196" cy="22423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atin typeface="Candara" panose="020E0502030303020204" pitchFamily="34" charset="0"/>
                <a:cs typeface="Calibri" panose="020F0502020204030204" pitchFamily="34" charset="0"/>
              </a:rPr>
              <a:t>49 Total Rentals within Livingston Lakes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Garden Hones -33 Total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Coach Homes- 11 Total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Carriage Homes – 5 Total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Monthly Rent Increases Evident Nationally and Throughout Naples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alibri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alibri" pitchFamily="34" charset="0"/>
            </a:endParaRPr>
          </a:p>
          <a:p>
            <a:pPr marL="338138" lvl="1" indent="-336550">
              <a:lnSpc>
                <a:spcPct val="115000"/>
              </a:lnSpc>
              <a:spcBef>
                <a:spcPct val="35000"/>
              </a:spcBef>
            </a:pP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15C132-ED1C-4D90-A9CB-35B354318896}"/>
              </a:ext>
            </a:extLst>
          </p:cNvPr>
          <p:cNvSpPr/>
          <p:nvPr/>
        </p:nvSpPr>
        <p:spPr>
          <a:xfrm>
            <a:off x="0" y="6376219"/>
            <a:ext cx="12201847" cy="501645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37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 descr="6,494 For Rent Sign Stock Photos, Pictures &amp;amp;amp; Royalty-Free Images - iStock">
            <a:extLst>
              <a:ext uri="{FF2B5EF4-FFF2-40B4-BE49-F238E27FC236}">
                <a16:creationId xmlns:a16="http://schemas.microsoft.com/office/drawing/2014/main" id="{B8EB953F-9282-44D2-8BA6-55DC2B6E6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67" y="2158400"/>
            <a:ext cx="4885680" cy="324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F96D12-28C8-4E02-97AB-DE67AC0A1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93740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4446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EA2907C7-E0A1-9E40-87B2-9CAE2664320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18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8CF23-D725-4F2C-8216-C3E674A41CEC}"/>
              </a:ext>
            </a:extLst>
          </p:cNvPr>
          <p:cNvCxnSpPr/>
          <p:nvPr/>
        </p:nvCxnSpPr>
        <p:spPr>
          <a:xfrm>
            <a:off x="-44246" y="688040"/>
            <a:ext cx="12201847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B911A8D-5717-46E1-9C87-A71B3DC76D07}"/>
              </a:ext>
            </a:extLst>
          </p:cNvPr>
          <p:cNvSpPr/>
          <p:nvPr/>
        </p:nvSpPr>
        <p:spPr>
          <a:xfrm>
            <a:off x="1042220" y="2"/>
            <a:ext cx="3889944" cy="195071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5D284-BCEA-4876-BE4B-30D331612961}"/>
              </a:ext>
            </a:extLst>
          </p:cNvPr>
          <p:cNvSpPr txBox="1"/>
          <p:nvPr/>
        </p:nvSpPr>
        <p:spPr>
          <a:xfrm>
            <a:off x="1705130" y="-16549"/>
            <a:ext cx="32270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Investor Obligations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7DDABB-3331-4ABF-9D72-FEFBAED59339}"/>
              </a:ext>
            </a:extLst>
          </p:cNvPr>
          <p:cNvSpPr/>
          <p:nvPr/>
        </p:nvSpPr>
        <p:spPr>
          <a:xfrm>
            <a:off x="0" y="6356351"/>
            <a:ext cx="12201847" cy="501645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37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034E77-1592-408B-8225-DCA083F14C05}"/>
              </a:ext>
            </a:extLst>
          </p:cNvPr>
          <p:cNvCxnSpPr/>
          <p:nvPr/>
        </p:nvCxnSpPr>
        <p:spPr>
          <a:xfrm>
            <a:off x="1469595" y="370021"/>
            <a:ext cx="0" cy="13175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93BC8F7D-63D0-495C-BC0C-D008232A47C3}"/>
              </a:ext>
            </a:extLst>
          </p:cNvPr>
          <p:cNvSpPr txBox="1">
            <a:spLocks noChangeArrowheads="1"/>
          </p:cNvSpPr>
          <p:nvPr/>
        </p:nvSpPr>
        <p:spPr>
          <a:xfrm>
            <a:off x="5371125" y="1243507"/>
            <a:ext cx="6447295" cy="46635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Owner’s Responsibility to Track Lease Expiration and Execute Lease Renewal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Renewals Due to Paramont Property Management  Within 15-Days of Lease Expiration Date (hand-delivered or mailed, 1-sided documents)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Tennant to Contact Paramont Property Management for Proper Vehicle Registration &amp; FOB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Owner’s Responsibility to Confirm Tennant is Aware of Rules &amp; Regulations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Candara" panose="020E0502030303020204" pitchFamily="34" charset="0"/>
                <a:cs typeface="Calibri" panose="020F0502020204030204" pitchFamily="34" charset="0"/>
              </a:rPr>
              <a:t>Paramont</a:t>
            </a: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 Property Management is the Association’s Property Manager and NOT Investor’s </a:t>
            </a:r>
            <a:r>
              <a:rPr lang="en-US" sz="1800" u="sng" dirty="0">
                <a:latin typeface="Candara" panose="020E0502030303020204" pitchFamily="34" charset="0"/>
                <a:cs typeface="Calibri" panose="020F0502020204030204" pitchFamily="34" charset="0"/>
              </a:rPr>
              <a:t>Personal</a:t>
            </a: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 Property Manager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atin typeface="Candara" panose="020E0502030303020204" pitchFamily="34" charset="0"/>
                <a:cs typeface="Calibri" panose="020F0502020204030204" pitchFamily="34" charset="0"/>
              </a:rPr>
              <a:t>Failure to Comply With Above Will Result in Fines </a:t>
            </a:r>
          </a:p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endParaRPr lang="en-US" sz="20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libri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libri" pitchFamily="34" charset="0"/>
            </a:endParaRPr>
          </a:p>
          <a:p>
            <a:pPr marL="338138" lvl="1" indent="-336550">
              <a:lnSpc>
                <a:spcPct val="115000"/>
              </a:lnSpc>
              <a:spcBef>
                <a:spcPct val="35000"/>
              </a:spcBef>
            </a:pPr>
            <a:endParaRPr lang="en-US" sz="1600" dirty="0"/>
          </a:p>
        </p:txBody>
      </p:sp>
      <p:pic>
        <p:nvPicPr>
          <p:cNvPr id="3074" name="Picture 2" descr="How to Read a Lease">
            <a:extLst>
              <a:ext uri="{FF2B5EF4-FFF2-40B4-BE49-F238E27FC236}">
                <a16:creationId xmlns:a16="http://schemas.microsoft.com/office/drawing/2014/main" id="{4B623BF0-065E-4DB6-BCA6-5FF50A6C1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37" y="2666172"/>
            <a:ext cx="3969326" cy="264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F3BD9-C5C2-4679-B395-B22547B5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07356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8CF23-D725-4F2C-8216-C3E674A41CEC}"/>
              </a:ext>
            </a:extLst>
          </p:cNvPr>
          <p:cNvCxnSpPr/>
          <p:nvPr/>
        </p:nvCxnSpPr>
        <p:spPr>
          <a:xfrm>
            <a:off x="-44246" y="688040"/>
            <a:ext cx="12201847" cy="0"/>
          </a:xfrm>
          <a:prstGeom prst="line">
            <a:avLst/>
          </a:prstGeom>
          <a:ln w="57150">
            <a:gradFill>
              <a:gsLst>
                <a:gs pos="14000">
                  <a:srgbClr val="7030A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4446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EA2907C7-E0A1-9E40-87B2-9CAE2664320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19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911A8D-5717-46E1-9C87-A71B3DC76D07}"/>
              </a:ext>
            </a:extLst>
          </p:cNvPr>
          <p:cNvSpPr/>
          <p:nvPr/>
        </p:nvSpPr>
        <p:spPr>
          <a:xfrm>
            <a:off x="1042219" y="2"/>
            <a:ext cx="4181422" cy="1933900"/>
          </a:xfrm>
          <a:prstGeom prst="rect">
            <a:avLst/>
          </a:prstGeom>
          <a:solidFill>
            <a:srgbClr val="7030A0">
              <a:alpha val="7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5D284-BCEA-4876-BE4B-30D331612961}"/>
              </a:ext>
            </a:extLst>
          </p:cNvPr>
          <p:cNvSpPr txBox="1"/>
          <p:nvPr/>
        </p:nvSpPr>
        <p:spPr>
          <a:xfrm>
            <a:off x="1500698" y="369528"/>
            <a:ext cx="3978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Resident Resources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7DDABB-3331-4ABF-9D72-FEFBAED59339}"/>
              </a:ext>
            </a:extLst>
          </p:cNvPr>
          <p:cNvSpPr/>
          <p:nvPr/>
        </p:nvSpPr>
        <p:spPr>
          <a:xfrm>
            <a:off x="0" y="6356351"/>
            <a:ext cx="12201847" cy="501645"/>
          </a:xfrm>
          <a:prstGeom prst="rect">
            <a:avLst/>
          </a:prstGeom>
          <a:gradFill flip="none" rotWithShape="1">
            <a:gsLst>
              <a:gs pos="100000">
                <a:srgbClr val="7030A0"/>
              </a:gs>
              <a:gs pos="37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034E77-1592-408B-8225-DCA083F14C05}"/>
              </a:ext>
            </a:extLst>
          </p:cNvPr>
          <p:cNvCxnSpPr/>
          <p:nvPr/>
        </p:nvCxnSpPr>
        <p:spPr>
          <a:xfrm>
            <a:off x="1442975" y="345151"/>
            <a:ext cx="0" cy="13175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>
            <a:extLst>
              <a:ext uri="{FF2B5EF4-FFF2-40B4-BE49-F238E27FC236}">
                <a16:creationId xmlns:a16="http://schemas.microsoft.com/office/drawing/2014/main" id="{C485663C-F8E0-47A6-A5E6-3ABBE1A801FB}"/>
              </a:ext>
            </a:extLst>
          </p:cNvPr>
          <p:cNvSpPr txBox="1">
            <a:spLocks noChangeArrowheads="1"/>
          </p:cNvSpPr>
          <p:nvPr/>
        </p:nvSpPr>
        <p:spPr>
          <a:xfrm>
            <a:off x="777086" y="2681018"/>
            <a:ext cx="5214139" cy="2357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342900" defTabSz="914400">
              <a:spcBef>
                <a:spcPct val="350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</a:rPr>
              <a:t>Paramont Property Management, paramontproperty.com, 239-734-3200</a:t>
            </a:r>
          </a:p>
          <a:p>
            <a:pPr marL="458788" lvl="1" indent="-342900" defTabSz="914400">
              <a:spcBef>
                <a:spcPct val="350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</a:rPr>
              <a:t>Paige Berman, CAM, </a:t>
            </a:r>
            <a:r>
              <a:rPr lang="en-US" sz="1800" dirty="0">
                <a:latin typeface="Candara" panose="020E0502030303020204" pitchFamily="34" charset="0"/>
                <a:hlinkClick r:id="rId3"/>
              </a:rPr>
              <a:t>pberman@paramontproperty.com</a:t>
            </a:r>
            <a:endParaRPr lang="en-US" sz="1800" dirty="0">
              <a:latin typeface="Candara" panose="020E0502030303020204" pitchFamily="34" charset="0"/>
            </a:endParaRPr>
          </a:p>
          <a:p>
            <a:pPr marL="458788" lvl="1" indent="-342900" defTabSz="914400">
              <a:spcBef>
                <a:spcPct val="350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</a:rPr>
              <a:t>LL Website is Resource for Rules &amp; Regulations, Meeting Minutes, Declarations, Forms &amp; Much More </a:t>
            </a:r>
          </a:p>
          <a:p>
            <a:pPr marL="115888" lvl="1" indent="0" defTabSz="914400">
              <a:lnSpc>
                <a:spcPct val="90000"/>
              </a:lnSpc>
              <a:spcBef>
                <a:spcPct val="35000"/>
              </a:spcBef>
              <a:buClr>
                <a:srgbClr val="3E4F52"/>
              </a:buClr>
              <a:buNone/>
            </a:pPr>
            <a:endParaRPr lang="en-US" sz="2000" dirty="0">
              <a:latin typeface="Candara" panose="020E0502030303020204" pitchFamily="34" charset="0"/>
            </a:endParaRPr>
          </a:p>
          <a:p>
            <a:pPr marL="115888" lvl="1" indent="0" defTabSz="914400">
              <a:lnSpc>
                <a:spcPct val="90000"/>
              </a:lnSpc>
              <a:spcBef>
                <a:spcPct val="35000"/>
              </a:spcBef>
              <a:buClr>
                <a:srgbClr val="3E4F52"/>
              </a:buClr>
              <a:buNone/>
            </a:pPr>
            <a:endParaRPr lang="en-US" sz="1600" dirty="0"/>
          </a:p>
          <a:p>
            <a:pPr marL="344488" lvl="1" indent="-228600" defTabSz="914400">
              <a:lnSpc>
                <a:spcPct val="90000"/>
              </a:lnSpc>
              <a:spcBef>
                <a:spcPct val="35000"/>
              </a:spcBef>
              <a:buClr>
                <a:srgbClr val="3E4F52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4488" lvl="1" indent="-228600" defTabSz="914400">
              <a:lnSpc>
                <a:spcPct val="90000"/>
              </a:lnSpc>
              <a:spcBef>
                <a:spcPct val="35000"/>
              </a:spcBef>
              <a:buClr>
                <a:srgbClr val="3E4F52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4488" lvl="1" indent="-228600" defTabSz="914400">
              <a:lnSpc>
                <a:spcPct val="90000"/>
              </a:lnSpc>
              <a:spcBef>
                <a:spcPct val="35000"/>
              </a:spcBef>
              <a:buClr>
                <a:srgbClr val="3E4F52"/>
              </a:buCl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57BFB-E135-4080-A41C-8D338255B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043" y="1471451"/>
            <a:ext cx="5794072" cy="423566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3090FA-BBBB-4D89-A001-CA630684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7170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4446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EA2907C7-E0A1-9E40-87B2-9CAE2664320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2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8CF23-D725-4F2C-8216-C3E674A41CEC}"/>
              </a:ext>
            </a:extLst>
          </p:cNvPr>
          <p:cNvCxnSpPr/>
          <p:nvPr/>
        </p:nvCxnSpPr>
        <p:spPr>
          <a:xfrm>
            <a:off x="-44246" y="688040"/>
            <a:ext cx="12201847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C7DDABB-3331-4ABF-9D72-FEFBAED59339}"/>
              </a:ext>
            </a:extLst>
          </p:cNvPr>
          <p:cNvSpPr/>
          <p:nvPr/>
        </p:nvSpPr>
        <p:spPr>
          <a:xfrm>
            <a:off x="0" y="6356351"/>
            <a:ext cx="12201847" cy="501645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37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034E77-1592-408B-8225-DCA083F14C05}"/>
              </a:ext>
            </a:extLst>
          </p:cNvPr>
          <p:cNvCxnSpPr/>
          <p:nvPr/>
        </p:nvCxnSpPr>
        <p:spPr>
          <a:xfrm>
            <a:off x="1632155" y="481781"/>
            <a:ext cx="0" cy="13175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93BC8F7D-63D0-495C-BC0C-D008232A47C3}"/>
              </a:ext>
            </a:extLst>
          </p:cNvPr>
          <p:cNvSpPr txBox="1">
            <a:spLocks noChangeArrowheads="1"/>
          </p:cNvSpPr>
          <p:nvPr/>
        </p:nvSpPr>
        <p:spPr>
          <a:xfrm>
            <a:off x="5788045" y="1325419"/>
            <a:ext cx="5132203" cy="465200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7200" dirty="0">
                <a:latin typeface="Candara" panose="020E0502030303020204" pitchFamily="34" charset="0"/>
                <a:cs typeface="Calibri" panose="020F0502020204030204" pitchFamily="34" charset="0"/>
              </a:rPr>
              <a:t>BOD Mission &amp; Success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7200" dirty="0">
                <a:latin typeface="Candara" panose="020E0502030303020204" pitchFamily="34" charset="0"/>
                <a:cs typeface="Calibri" panose="020F0502020204030204" pitchFamily="34" charset="0"/>
              </a:rPr>
              <a:t>YE Financials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7200" dirty="0">
                <a:latin typeface="Candara" panose="020E0502030303020204" pitchFamily="34" charset="0"/>
                <a:cs typeface="Calibri" panose="020F0502020204030204" pitchFamily="34" charset="0"/>
              </a:rPr>
              <a:t>2022 Budget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7200" dirty="0">
                <a:latin typeface="Candara" panose="020E0502030303020204" pitchFamily="34" charset="0"/>
                <a:cs typeface="Calibri" panose="020F0502020204030204" pitchFamily="34" charset="0"/>
              </a:rPr>
              <a:t>Capital Improvements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7200" dirty="0">
                <a:latin typeface="Candara" panose="020E0502030303020204" pitchFamily="34" charset="0"/>
                <a:cs typeface="Calibri" panose="020F0502020204030204" pitchFamily="34" charset="0"/>
              </a:rPr>
              <a:t>Association &amp; Homeowner Maintenance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7200" dirty="0">
                <a:latin typeface="Candara" panose="020E0502030303020204" pitchFamily="34" charset="0"/>
                <a:cs typeface="Calibri" panose="020F0502020204030204" pitchFamily="34" charset="0"/>
              </a:rPr>
              <a:t>Landscaping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7200" dirty="0">
                <a:latin typeface="Candara" panose="020E0502030303020204" pitchFamily="34" charset="0"/>
                <a:cs typeface="Calibri" panose="020F0502020204030204" pitchFamily="34" charset="0"/>
              </a:rPr>
              <a:t>Sales &amp; Rental Trends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7200" dirty="0">
                <a:latin typeface="Candara" panose="020E0502030303020204" pitchFamily="34" charset="0"/>
                <a:cs typeface="Calibri" panose="020F0502020204030204" pitchFamily="34" charset="0"/>
              </a:rPr>
              <a:t>Investor Obligations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7200" dirty="0">
                <a:latin typeface="Candara" panose="020E0502030303020204" pitchFamily="34" charset="0"/>
                <a:cs typeface="Calibri" panose="020F0502020204030204" pitchFamily="34" charset="0"/>
              </a:rPr>
              <a:t>Resident Resources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7200" dirty="0">
                <a:latin typeface="Candara" panose="020E0502030303020204" pitchFamily="34" charset="0"/>
                <a:cs typeface="Calibri" panose="020F0502020204030204" pitchFamily="34" charset="0"/>
              </a:rPr>
              <a:t>Compliance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7200" dirty="0">
                <a:latin typeface="Candara" panose="020E0502030303020204" pitchFamily="34" charset="0"/>
                <a:cs typeface="Calibri" panose="020F0502020204030204" pitchFamily="34" charset="0"/>
              </a:rPr>
              <a:t>Social Events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7200" dirty="0">
                <a:latin typeface="Candara" panose="020E0502030303020204" pitchFamily="34" charset="0"/>
                <a:cs typeface="Calibri" panose="020F0502020204030204" pitchFamily="34" charset="0"/>
              </a:rPr>
              <a:t>Path Forward … </a:t>
            </a:r>
          </a:p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endParaRPr lang="en-US" sz="96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r>
              <a:rPr lang="en-US" sz="24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</a:p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libri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libri" pitchFamily="34" charset="0"/>
            </a:endParaRPr>
          </a:p>
          <a:p>
            <a:pPr marL="338138" lvl="1" indent="-336550">
              <a:lnSpc>
                <a:spcPct val="115000"/>
              </a:lnSpc>
              <a:spcBef>
                <a:spcPct val="35000"/>
              </a:spcBef>
            </a:pP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C0E4C-5C77-4B8B-8601-B5AF93CA568C}"/>
              </a:ext>
            </a:extLst>
          </p:cNvPr>
          <p:cNvSpPr/>
          <p:nvPr/>
        </p:nvSpPr>
        <p:spPr>
          <a:xfrm>
            <a:off x="1042219" y="1"/>
            <a:ext cx="3976821" cy="1920234"/>
          </a:xfrm>
          <a:prstGeom prst="rect">
            <a:avLst/>
          </a:prstGeom>
          <a:solidFill>
            <a:schemeClr val="accent1">
              <a:alpha val="8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B675F-5FFA-4F86-9A90-03B6BA818205}"/>
              </a:ext>
            </a:extLst>
          </p:cNvPr>
          <p:cNvSpPr txBox="1"/>
          <p:nvPr/>
        </p:nvSpPr>
        <p:spPr>
          <a:xfrm>
            <a:off x="1489915" y="259357"/>
            <a:ext cx="340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 Contents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D6B9AC-E4A2-482E-92C9-8188943CB0FD}"/>
              </a:ext>
            </a:extLst>
          </p:cNvPr>
          <p:cNvCxnSpPr/>
          <p:nvPr/>
        </p:nvCxnSpPr>
        <p:spPr>
          <a:xfrm>
            <a:off x="1479755" y="329381"/>
            <a:ext cx="0" cy="13175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6FBDFF-56C0-41EF-AAAE-FD5899F2D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Livingston Lakes-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60174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4446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EA2907C7-E0A1-9E40-87B2-9CAE2664320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20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8CF23-D725-4F2C-8216-C3E674A41CEC}"/>
              </a:ext>
            </a:extLst>
          </p:cNvPr>
          <p:cNvCxnSpPr/>
          <p:nvPr/>
        </p:nvCxnSpPr>
        <p:spPr>
          <a:xfrm>
            <a:off x="-44246" y="688040"/>
            <a:ext cx="12201847" cy="0"/>
          </a:xfrm>
          <a:prstGeom prst="line">
            <a:avLst/>
          </a:prstGeom>
          <a:ln w="57150">
            <a:gradFill>
              <a:gsLst>
                <a:gs pos="0">
                  <a:srgbClr val="7030A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bg1">
                    <a:lumMod val="8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B911A8D-5717-46E1-9C87-A71B3DC76D07}"/>
              </a:ext>
            </a:extLst>
          </p:cNvPr>
          <p:cNvSpPr/>
          <p:nvPr/>
        </p:nvSpPr>
        <p:spPr>
          <a:xfrm>
            <a:off x="1042220" y="1"/>
            <a:ext cx="3477228" cy="2184391"/>
          </a:xfrm>
          <a:prstGeom prst="rect">
            <a:avLst/>
          </a:prstGeom>
          <a:solidFill>
            <a:srgbClr val="7030A0">
              <a:alpha val="7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5D284-BCEA-4876-BE4B-30D331612961}"/>
              </a:ext>
            </a:extLst>
          </p:cNvPr>
          <p:cNvSpPr txBox="1"/>
          <p:nvPr/>
        </p:nvSpPr>
        <p:spPr>
          <a:xfrm>
            <a:off x="1571812" y="390896"/>
            <a:ext cx="283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Compliance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7DDABB-3331-4ABF-9D72-FEFBAED59339}"/>
              </a:ext>
            </a:extLst>
          </p:cNvPr>
          <p:cNvSpPr/>
          <p:nvPr/>
        </p:nvSpPr>
        <p:spPr>
          <a:xfrm>
            <a:off x="0" y="6356351"/>
            <a:ext cx="12201847" cy="501645"/>
          </a:xfrm>
          <a:prstGeom prst="rect">
            <a:avLst/>
          </a:prstGeom>
          <a:gradFill flip="none" rotWithShape="1">
            <a:gsLst>
              <a:gs pos="100000">
                <a:srgbClr val="7030A0"/>
              </a:gs>
              <a:gs pos="37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034E77-1592-408B-8225-DCA083F14C05}"/>
              </a:ext>
            </a:extLst>
          </p:cNvPr>
          <p:cNvCxnSpPr/>
          <p:nvPr/>
        </p:nvCxnSpPr>
        <p:spPr>
          <a:xfrm>
            <a:off x="1495525" y="481781"/>
            <a:ext cx="0" cy="13175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id="{B102921D-7B89-4545-BB3E-A48A896D09A7}"/>
              </a:ext>
            </a:extLst>
          </p:cNvPr>
          <p:cNvSpPr txBox="1">
            <a:spLocks noChangeArrowheads="1"/>
          </p:cNvSpPr>
          <p:nvPr/>
        </p:nvSpPr>
        <p:spPr>
          <a:xfrm>
            <a:off x="5173515" y="912300"/>
            <a:ext cx="6471290" cy="48979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r>
              <a:rPr lang="en-US" sz="1800" b="1" dirty="0">
                <a:latin typeface="Candara" panose="020E0502030303020204" pitchFamily="34" charset="0"/>
                <a:cs typeface="Calibri" panose="020F0502020204030204" pitchFamily="34" charset="0"/>
              </a:rPr>
              <a:t>Commitment to Compliance Rules to Ensure Community  Health, Safety and Beauty- </a:t>
            </a:r>
          </a:p>
          <a:p>
            <a:pPr marL="344488" lvl="1" indent="-342900"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Parking Encroachment Violations</a:t>
            </a:r>
          </a:p>
          <a:p>
            <a:pPr marL="344488" lvl="1" indent="-342900"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Pool Violations for Excessive Noise, Ball Throwing, After-Hours Access and Inflatables </a:t>
            </a:r>
          </a:p>
          <a:p>
            <a:pPr marL="344488" lvl="1" indent="-342900"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Windows &amp; Sills Free of Ornamentation </a:t>
            </a:r>
          </a:p>
          <a:p>
            <a:pPr marL="344488" lvl="1" indent="-342900"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Resident &amp; Guest Vehicle Registration </a:t>
            </a:r>
          </a:p>
          <a:p>
            <a:pPr marL="344488" lvl="1" indent="-342900"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Unapproved Items in Common Areas (Gas Grills in Driveways) </a:t>
            </a:r>
          </a:p>
          <a:p>
            <a:pPr marL="344488" lvl="1" indent="-342900"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Lanais for Patio Furniture and Decoration Only (No String Lights)</a:t>
            </a:r>
          </a:p>
          <a:p>
            <a:pPr marL="344488" lvl="1" indent="-342900"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No Storage of Bicycles on Lanais. Please Use Common Area Storage Unit/Bicycle Rack</a:t>
            </a:r>
          </a:p>
          <a:p>
            <a:pPr marL="344488" lvl="1" indent="-342900"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All Trash Placed in Trash Containers.  No Trash Can Be Left Outside of Containers </a:t>
            </a:r>
          </a:p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endParaRPr lang="en-US" sz="18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Calibri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Calibri" pitchFamily="34" charset="0"/>
            </a:endParaRPr>
          </a:p>
          <a:p>
            <a:pPr marL="338138" lvl="1" indent="-336550">
              <a:lnSpc>
                <a:spcPct val="115000"/>
              </a:lnSpc>
              <a:spcBef>
                <a:spcPct val="35000"/>
              </a:spcBef>
            </a:pPr>
            <a:endParaRPr lang="en-US" sz="1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6A7C892-0EF3-47CA-81D0-053D82181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6"/>
          <a:stretch>
            <a:fillRect/>
          </a:stretch>
        </p:blipFill>
        <p:spPr bwMode="auto">
          <a:xfrm>
            <a:off x="1042221" y="2740021"/>
            <a:ext cx="3477227" cy="265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43AA27-8A0F-48FD-9C8F-BD3527EB5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</p:spTree>
    <p:extLst>
      <p:ext uri="{BB962C8B-B14F-4D97-AF65-F5344CB8AC3E}">
        <p14:creationId xmlns:p14="http://schemas.microsoft.com/office/powerpoint/2010/main" val="960666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4446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EA2907C7-E0A1-9E40-87B2-9CAE2664320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21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8CF23-D725-4F2C-8216-C3E674A41CEC}"/>
              </a:ext>
            </a:extLst>
          </p:cNvPr>
          <p:cNvCxnSpPr/>
          <p:nvPr/>
        </p:nvCxnSpPr>
        <p:spPr>
          <a:xfrm>
            <a:off x="-44246" y="688040"/>
            <a:ext cx="12201847" cy="0"/>
          </a:xfrm>
          <a:prstGeom prst="line">
            <a:avLst/>
          </a:prstGeom>
          <a:ln w="57150">
            <a:gradFill>
              <a:gsLst>
                <a:gs pos="0">
                  <a:srgbClr val="7030A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B911A8D-5717-46E1-9C87-A71B3DC76D07}"/>
              </a:ext>
            </a:extLst>
          </p:cNvPr>
          <p:cNvSpPr/>
          <p:nvPr/>
        </p:nvSpPr>
        <p:spPr>
          <a:xfrm>
            <a:off x="1042219" y="1"/>
            <a:ext cx="3519271" cy="2184391"/>
          </a:xfrm>
          <a:prstGeom prst="rect">
            <a:avLst/>
          </a:prstGeom>
          <a:solidFill>
            <a:srgbClr val="7030A0">
              <a:alpha val="7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5D284-BCEA-4876-BE4B-30D331612961}"/>
              </a:ext>
            </a:extLst>
          </p:cNvPr>
          <p:cNvSpPr txBox="1"/>
          <p:nvPr/>
        </p:nvSpPr>
        <p:spPr>
          <a:xfrm>
            <a:off x="1639429" y="461321"/>
            <a:ext cx="2922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Social Events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7DDABB-3331-4ABF-9D72-FEFBAED59339}"/>
              </a:ext>
            </a:extLst>
          </p:cNvPr>
          <p:cNvSpPr/>
          <p:nvPr/>
        </p:nvSpPr>
        <p:spPr>
          <a:xfrm>
            <a:off x="0" y="6356351"/>
            <a:ext cx="12201847" cy="501645"/>
          </a:xfrm>
          <a:prstGeom prst="rect">
            <a:avLst/>
          </a:prstGeom>
          <a:gradFill flip="none" rotWithShape="1">
            <a:gsLst>
              <a:gs pos="100000">
                <a:srgbClr val="7030A0"/>
              </a:gs>
              <a:gs pos="37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034E77-1592-408B-8225-DCA083F14C05}"/>
              </a:ext>
            </a:extLst>
          </p:cNvPr>
          <p:cNvCxnSpPr/>
          <p:nvPr/>
        </p:nvCxnSpPr>
        <p:spPr>
          <a:xfrm>
            <a:off x="1516545" y="481781"/>
            <a:ext cx="0" cy="13175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>
            <a:extLst>
              <a:ext uri="{FF2B5EF4-FFF2-40B4-BE49-F238E27FC236}">
                <a16:creationId xmlns:a16="http://schemas.microsoft.com/office/drawing/2014/main" id="{C485663C-F8E0-47A6-A5E6-3ABBE1A801FB}"/>
              </a:ext>
            </a:extLst>
          </p:cNvPr>
          <p:cNvSpPr txBox="1">
            <a:spLocks noChangeArrowheads="1"/>
          </p:cNvSpPr>
          <p:nvPr/>
        </p:nvSpPr>
        <p:spPr>
          <a:xfrm>
            <a:off x="1021578" y="2790490"/>
            <a:ext cx="411442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342900" defTabSz="914400">
              <a:lnSpc>
                <a:spcPct val="90000"/>
              </a:lnSpc>
              <a:spcBef>
                <a:spcPct val="350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</a:rPr>
              <a:t>Friday Night Food Trucks </a:t>
            </a:r>
          </a:p>
          <a:p>
            <a:pPr marL="458788" lvl="1" indent="-342900" defTabSz="914400">
              <a:lnSpc>
                <a:spcPct val="90000"/>
              </a:lnSpc>
              <a:spcBef>
                <a:spcPct val="350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</a:rPr>
              <a:t>Dinner &amp; Dancing Into 2022 </a:t>
            </a:r>
          </a:p>
          <a:p>
            <a:pPr marL="458788" lvl="1" indent="-342900" defTabSz="914400">
              <a:lnSpc>
                <a:spcPct val="90000"/>
              </a:lnSpc>
              <a:spcBef>
                <a:spcPct val="350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</a:rPr>
              <a:t>Valentine’s Party</a:t>
            </a:r>
          </a:p>
          <a:p>
            <a:pPr marL="458788" lvl="1" indent="-342900" defTabSz="914400">
              <a:lnSpc>
                <a:spcPct val="90000"/>
              </a:lnSpc>
              <a:spcBef>
                <a:spcPct val="350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</a:rPr>
              <a:t>Ladies’ Night</a:t>
            </a:r>
          </a:p>
          <a:p>
            <a:pPr marL="458788" lvl="1" indent="-342900" defTabSz="914400">
              <a:lnSpc>
                <a:spcPct val="90000"/>
              </a:lnSpc>
              <a:spcBef>
                <a:spcPct val="350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</a:rPr>
              <a:t>St. Patty’s Day </a:t>
            </a:r>
          </a:p>
          <a:p>
            <a:pPr marL="458788" lvl="1" indent="-342900" defTabSz="914400">
              <a:lnSpc>
                <a:spcPct val="90000"/>
              </a:lnSpc>
              <a:spcBef>
                <a:spcPct val="350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</a:rPr>
              <a:t>Greek Night </a:t>
            </a:r>
          </a:p>
          <a:p>
            <a:pPr marL="115888" lvl="1" indent="0" defTabSz="914400">
              <a:lnSpc>
                <a:spcPct val="90000"/>
              </a:lnSpc>
              <a:spcBef>
                <a:spcPct val="35000"/>
              </a:spcBef>
              <a:buClr>
                <a:srgbClr val="7030A0"/>
              </a:buClr>
              <a:buNone/>
            </a:pPr>
            <a:endParaRPr lang="en-US" sz="2400" dirty="0">
              <a:latin typeface="Candara" panose="020E0502030303020204" pitchFamily="34" charset="0"/>
            </a:endParaRPr>
          </a:p>
          <a:p>
            <a:pPr marL="115888" lvl="1" indent="0" defTabSz="914400">
              <a:lnSpc>
                <a:spcPct val="90000"/>
              </a:lnSpc>
              <a:spcBef>
                <a:spcPct val="35000"/>
              </a:spcBef>
              <a:buClr>
                <a:srgbClr val="3E4F52"/>
              </a:buClr>
              <a:buNone/>
            </a:pPr>
            <a:endParaRPr lang="en-US" sz="2400" dirty="0"/>
          </a:p>
          <a:p>
            <a:pPr marL="115888" lvl="1" indent="0" defTabSz="914400">
              <a:lnSpc>
                <a:spcPct val="90000"/>
              </a:lnSpc>
              <a:spcBef>
                <a:spcPct val="35000"/>
              </a:spcBef>
              <a:buClr>
                <a:srgbClr val="3E4F52"/>
              </a:buClr>
              <a:buNone/>
            </a:pPr>
            <a:endParaRPr lang="en-US" sz="1600" dirty="0"/>
          </a:p>
          <a:p>
            <a:pPr marL="344488" lvl="1" indent="-228600" defTabSz="914400">
              <a:lnSpc>
                <a:spcPct val="90000"/>
              </a:lnSpc>
              <a:spcBef>
                <a:spcPct val="35000"/>
              </a:spcBef>
              <a:buClr>
                <a:srgbClr val="3E4F52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4488" lvl="1" indent="-228600" defTabSz="914400">
              <a:lnSpc>
                <a:spcPct val="90000"/>
              </a:lnSpc>
              <a:spcBef>
                <a:spcPct val="35000"/>
              </a:spcBef>
              <a:buClr>
                <a:srgbClr val="3E4F52"/>
              </a:buCl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6F5A3408-6410-453D-BE2F-1A4ACB5CF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69" y="1438508"/>
            <a:ext cx="6718932" cy="378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31769-43A3-4B4D-97A9-37674A6CDA40}"/>
              </a:ext>
            </a:extLst>
          </p:cNvPr>
          <p:cNvSpPr txBox="1"/>
          <p:nvPr/>
        </p:nvSpPr>
        <p:spPr>
          <a:xfrm>
            <a:off x="5547360" y="5374640"/>
            <a:ext cx="606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Thanks to All Our Wonderful Volunteers Who Make These Events A Success!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1BE57-48AD-49EB-BD72-0F2E2167E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23134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120752-0E66-4E48-8740-ADD0013FDAB0}"/>
              </a:ext>
            </a:extLst>
          </p:cNvPr>
          <p:cNvCxnSpPr/>
          <p:nvPr/>
        </p:nvCxnSpPr>
        <p:spPr>
          <a:xfrm>
            <a:off x="-44246" y="688040"/>
            <a:ext cx="12201847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4446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EA2907C7-E0A1-9E40-87B2-9CAE2664320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22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911A8D-5717-46E1-9C87-A71B3DC76D07}"/>
              </a:ext>
            </a:extLst>
          </p:cNvPr>
          <p:cNvSpPr/>
          <p:nvPr/>
        </p:nvSpPr>
        <p:spPr>
          <a:xfrm>
            <a:off x="1042219" y="1"/>
            <a:ext cx="3961073" cy="2184391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5D284-BCEA-4876-BE4B-30D331612961}"/>
              </a:ext>
            </a:extLst>
          </p:cNvPr>
          <p:cNvSpPr txBox="1"/>
          <p:nvPr/>
        </p:nvSpPr>
        <p:spPr>
          <a:xfrm>
            <a:off x="1816349" y="422769"/>
            <a:ext cx="2635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Future Path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034E77-1592-408B-8225-DCA083F14C05}"/>
              </a:ext>
            </a:extLst>
          </p:cNvPr>
          <p:cNvCxnSpPr/>
          <p:nvPr/>
        </p:nvCxnSpPr>
        <p:spPr>
          <a:xfrm>
            <a:off x="1632155" y="481781"/>
            <a:ext cx="0" cy="13175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D91F18C-0F53-4E00-8DD1-11D52BA0FB12}"/>
              </a:ext>
            </a:extLst>
          </p:cNvPr>
          <p:cNvSpPr/>
          <p:nvPr/>
        </p:nvSpPr>
        <p:spPr>
          <a:xfrm>
            <a:off x="0" y="6356351"/>
            <a:ext cx="12201847" cy="501645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37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3581618-A52E-4BBD-824F-9226862DF633}"/>
              </a:ext>
            </a:extLst>
          </p:cNvPr>
          <p:cNvSpPr txBox="1">
            <a:spLocks noChangeArrowheads="1"/>
          </p:cNvSpPr>
          <p:nvPr/>
        </p:nvSpPr>
        <p:spPr>
          <a:xfrm>
            <a:off x="840149" y="4277968"/>
            <a:ext cx="10553065" cy="2184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1" indent="0" defTabSz="914400">
              <a:lnSpc>
                <a:spcPct val="90000"/>
              </a:lnSpc>
              <a:spcBef>
                <a:spcPct val="35000"/>
              </a:spcBef>
              <a:buClr>
                <a:srgbClr val="3E4F52"/>
              </a:buClr>
              <a:buNone/>
            </a:pPr>
            <a:endParaRPr lang="en-US" sz="1600" dirty="0"/>
          </a:p>
          <a:p>
            <a:pPr marL="344488" lvl="1" indent="-228600" defTabSz="914400">
              <a:lnSpc>
                <a:spcPct val="90000"/>
              </a:lnSpc>
              <a:spcBef>
                <a:spcPct val="35000"/>
              </a:spcBef>
              <a:buClr>
                <a:srgbClr val="3E4F52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4488" lvl="1" indent="-228600" defTabSz="914400">
              <a:lnSpc>
                <a:spcPct val="90000"/>
              </a:lnSpc>
              <a:spcBef>
                <a:spcPct val="35000"/>
              </a:spcBef>
              <a:buClr>
                <a:srgbClr val="3E4F52"/>
              </a:buCl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770631-23A7-472E-8095-EF7A53618104}"/>
              </a:ext>
            </a:extLst>
          </p:cNvPr>
          <p:cNvSpPr txBox="1"/>
          <p:nvPr/>
        </p:nvSpPr>
        <p:spPr>
          <a:xfrm>
            <a:off x="3022600" y="3110915"/>
            <a:ext cx="6126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458438-27C2-4E35-B124-BF913D49FFB7}"/>
              </a:ext>
            </a:extLst>
          </p:cNvPr>
          <p:cNvSpPr txBox="1"/>
          <p:nvPr/>
        </p:nvSpPr>
        <p:spPr>
          <a:xfrm>
            <a:off x="1131119" y="2819018"/>
            <a:ext cx="4062673" cy="2581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Maintain Fiscal Health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Commitment to Open and Timely Communication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Enforce Unbiased Compliance </a:t>
            </a:r>
          </a:p>
          <a:p>
            <a:pPr marL="1588" lvl="1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</a:pPr>
            <a:endParaRPr lang="en-US" sz="20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458788" lvl="2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</a:pPr>
            <a:endParaRPr lang="en-US" dirty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9F13BC-B899-410E-840C-B4A04544D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250D3C-E86E-4E82-AB56-C5B4647519FC}"/>
              </a:ext>
            </a:extLst>
          </p:cNvPr>
          <p:cNvSpPr txBox="1"/>
          <p:nvPr/>
        </p:nvSpPr>
        <p:spPr>
          <a:xfrm>
            <a:off x="5245919" y="1933193"/>
            <a:ext cx="6498406" cy="4233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Candara" panose="020E0502030303020204" pitchFamily="34" charset="0"/>
                <a:cs typeface="Calibri" panose="020F0502020204030204" pitchFamily="34" charset="0"/>
              </a:rPr>
              <a:t>Upcoming Vote- </a:t>
            </a:r>
            <a:r>
              <a:rPr lang="en-US" dirty="0">
                <a:latin typeface="Candara" panose="020E0502030303020204" pitchFamily="34" charset="0"/>
                <a:cs typeface="Calibri" panose="020F0502020204030204" pitchFamily="34" charset="0"/>
              </a:rPr>
              <a:t>Garden Home Proposed Amendments to Address Critical Issues Related to Occupancy and Leasing. Recent Townhall Meeting Offered Information to  Vote Planned for March. 140 Carriage &amp; Coach Homeowners (majority) Passed These Amendments in 2020 and Request Garden Home Support in Adopting Amendments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Candara" panose="020E0502030303020204" pitchFamily="34" charset="0"/>
                <a:cs typeface="Calibri" panose="020F0502020204030204" pitchFamily="34" charset="0"/>
              </a:rPr>
              <a:t>Upcoming Survey- </a:t>
            </a:r>
            <a:r>
              <a:rPr lang="en-US" dirty="0">
                <a:latin typeface="Candara" panose="020E0502030303020204" pitchFamily="34" charset="0"/>
                <a:cs typeface="Calibri" panose="020F0502020204030204" pitchFamily="34" charset="0"/>
              </a:rPr>
              <a:t>Rule</a:t>
            </a:r>
            <a:r>
              <a:rPr lang="en-US" b="1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  <a:cs typeface="Calibri" panose="020F0502020204030204" pitchFamily="34" charset="0"/>
              </a:rPr>
              <a:t>3.3.4 Prohibiting Inflatable Use in Pool. Survey to be Provided Through </a:t>
            </a:r>
            <a:r>
              <a:rPr lang="en-US" dirty="0" err="1">
                <a:latin typeface="Candara" panose="020E0502030303020204" pitchFamily="34" charset="0"/>
                <a:cs typeface="Calibri" panose="020F0502020204030204" pitchFamily="34" charset="0"/>
              </a:rPr>
              <a:t>HOAst</a:t>
            </a:r>
            <a:r>
              <a:rPr lang="en-US" dirty="0">
                <a:latin typeface="Candara" panose="020E0502030303020204" pitchFamily="34" charset="0"/>
                <a:cs typeface="Calibri" panose="020F0502020204030204" pitchFamily="34" charset="0"/>
              </a:rPr>
              <a:t>, Allowing Owners Opportunity to Vote Whether They Are </a:t>
            </a:r>
            <a:r>
              <a:rPr lang="en-US" b="1" u="sng" dirty="0">
                <a:latin typeface="Candara" panose="020E0502030303020204" pitchFamily="34" charset="0"/>
                <a:cs typeface="Calibri" panose="020F0502020204030204" pitchFamily="34" charset="0"/>
              </a:rPr>
              <a:t>FOR</a:t>
            </a:r>
            <a:r>
              <a:rPr lang="en-US" dirty="0">
                <a:latin typeface="Candara" panose="020E0502030303020204" pitchFamily="34" charset="0"/>
                <a:cs typeface="Calibri" panose="020F0502020204030204" pitchFamily="34" charset="0"/>
              </a:rPr>
              <a:t> or </a:t>
            </a:r>
            <a:r>
              <a:rPr lang="en-US" b="1" u="sng" dirty="0">
                <a:latin typeface="Candara" panose="020E0502030303020204" pitchFamily="34" charset="0"/>
                <a:cs typeface="Calibri" panose="020F0502020204030204" pitchFamily="34" charset="0"/>
              </a:rPr>
              <a:t>AGAINST</a:t>
            </a:r>
            <a:r>
              <a:rPr lang="en-US" dirty="0">
                <a:latin typeface="Candara" panose="020E0502030303020204" pitchFamily="34" charset="0"/>
                <a:cs typeface="Calibri" panose="020F0502020204030204" pitchFamily="34" charset="0"/>
              </a:rPr>
              <a:t> Their Use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458788" lvl="2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</a:pPr>
            <a:endParaRPr lang="en-US" dirty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7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4446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EA2907C7-E0A1-9E40-87B2-9CAE2664320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3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8CF23-D725-4F2C-8216-C3E674A41CEC}"/>
              </a:ext>
            </a:extLst>
          </p:cNvPr>
          <p:cNvCxnSpPr/>
          <p:nvPr/>
        </p:nvCxnSpPr>
        <p:spPr>
          <a:xfrm>
            <a:off x="-44246" y="688040"/>
            <a:ext cx="12201847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B911A8D-5717-46E1-9C87-A71B3DC76D07}"/>
              </a:ext>
            </a:extLst>
          </p:cNvPr>
          <p:cNvSpPr/>
          <p:nvPr/>
        </p:nvSpPr>
        <p:spPr>
          <a:xfrm>
            <a:off x="1042219" y="1"/>
            <a:ext cx="3961073" cy="218439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7DDABB-3331-4ABF-9D72-FEFBAED59339}"/>
              </a:ext>
            </a:extLst>
          </p:cNvPr>
          <p:cNvSpPr/>
          <p:nvPr/>
        </p:nvSpPr>
        <p:spPr>
          <a:xfrm>
            <a:off x="0" y="6356351"/>
            <a:ext cx="12201847" cy="501645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37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034E77-1592-408B-8225-DCA083F14C05}"/>
              </a:ext>
            </a:extLst>
          </p:cNvPr>
          <p:cNvCxnSpPr/>
          <p:nvPr/>
        </p:nvCxnSpPr>
        <p:spPr>
          <a:xfrm>
            <a:off x="1632155" y="481781"/>
            <a:ext cx="0" cy="13175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93BC8F7D-63D0-495C-BC0C-D008232A47C3}"/>
              </a:ext>
            </a:extLst>
          </p:cNvPr>
          <p:cNvSpPr txBox="1">
            <a:spLocks noChangeArrowheads="1"/>
          </p:cNvSpPr>
          <p:nvPr/>
        </p:nvSpPr>
        <p:spPr>
          <a:xfrm>
            <a:off x="5485426" y="1682312"/>
            <a:ext cx="6127192" cy="48212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Livingston Lakes continues to be a sound investment and sought-after place to live. Your BOD is truly vested in the many facets of Livingston Lakes community living. </a:t>
            </a:r>
          </a:p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Your BOD remains committed to protect and enhance property values, maintain fiscal health and enforce unbiased compliance to ensure Livingston Lakes remains a great community. </a:t>
            </a:r>
          </a:p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We appreciate your confidence, welcome the opportunity to serve and look forward to another successful year.</a:t>
            </a:r>
          </a:p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libri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libri" pitchFamily="34" charset="0"/>
            </a:endParaRPr>
          </a:p>
          <a:p>
            <a:pPr marL="338138" lvl="1" indent="-336550">
              <a:lnSpc>
                <a:spcPct val="115000"/>
              </a:lnSpc>
              <a:spcBef>
                <a:spcPct val="35000"/>
              </a:spcBef>
            </a:pP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999C5B-10C4-4068-B25A-F9EE4EE03360}"/>
              </a:ext>
            </a:extLst>
          </p:cNvPr>
          <p:cNvSpPr txBox="1"/>
          <p:nvPr/>
        </p:nvSpPr>
        <p:spPr>
          <a:xfrm>
            <a:off x="1744751" y="320317"/>
            <a:ext cx="2787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BOD Mission 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44E87AA-1D47-4823-8DE2-BDBD5990E47C}"/>
              </a:ext>
            </a:extLst>
          </p:cNvPr>
          <p:cNvSpPr txBox="1">
            <a:spLocks noChangeArrowheads="1"/>
          </p:cNvSpPr>
          <p:nvPr/>
        </p:nvSpPr>
        <p:spPr>
          <a:xfrm>
            <a:off x="5371125" y="1291272"/>
            <a:ext cx="6546555" cy="48821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endParaRPr lang="en-US" sz="1800" dirty="0">
              <a:latin typeface="Calibri" pitchFamily="34" charset="0"/>
            </a:endParaRPr>
          </a:p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F1979C-E849-47C5-87B8-6E20FE6A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8C82F3-F424-40AA-B8E4-52193FE8020F}"/>
              </a:ext>
            </a:extLst>
          </p:cNvPr>
          <p:cNvSpPr txBox="1"/>
          <p:nvPr/>
        </p:nvSpPr>
        <p:spPr>
          <a:xfrm>
            <a:off x="1042219" y="29718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Condo Associations are Designed to Protect Property Values and Create Enjoyable Living Spaces for Residents</a:t>
            </a:r>
          </a:p>
        </p:txBody>
      </p:sp>
    </p:spTree>
    <p:extLst>
      <p:ext uri="{BB962C8B-B14F-4D97-AF65-F5344CB8AC3E}">
        <p14:creationId xmlns:p14="http://schemas.microsoft.com/office/powerpoint/2010/main" val="24922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4446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EA2907C7-E0A1-9E40-87B2-9CAE2664320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4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8CF23-D725-4F2C-8216-C3E674A41CEC}"/>
              </a:ext>
            </a:extLst>
          </p:cNvPr>
          <p:cNvCxnSpPr/>
          <p:nvPr/>
        </p:nvCxnSpPr>
        <p:spPr>
          <a:xfrm>
            <a:off x="-44246" y="688040"/>
            <a:ext cx="12201847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B911A8D-5717-46E1-9C87-A71B3DC76D07}"/>
              </a:ext>
            </a:extLst>
          </p:cNvPr>
          <p:cNvSpPr/>
          <p:nvPr/>
        </p:nvSpPr>
        <p:spPr>
          <a:xfrm>
            <a:off x="822960" y="-60959"/>
            <a:ext cx="3976821" cy="19202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7DDABB-3331-4ABF-9D72-FEFBAED59339}"/>
              </a:ext>
            </a:extLst>
          </p:cNvPr>
          <p:cNvSpPr/>
          <p:nvPr/>
        </p:nvSpPr>
        <p:spPr>
          <a:xfrm>
            <a:off x="0" y="6356351"/>
            <a:ext cx="12201847" cy="501645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37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034E77-1592-408B-8225-DCA083F14C05}"/>
              </a:ext>
            </a:extLst>
          </p:cNvPr>
          <p:cNvCxnSpPr/>
          <p:nvPr/>
        </p:nvCxnSpPr>
        <p:spPr>
          <a:xfrm>
            <a:off x="1189376" y="298901"/>
            <a:ext cx="0" cy="13175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999C5B-10C4-4068-B25A-F9EE4EE03360}"/>
              </a:ext>
            </a:extLst>
          </p:cNvPr>
          <p:cNvSpPr txBox="1"/>
          <p:nvPr/>
        </p:nvSpPr>
        <p:spPr>
          <a:xfrm>
            <a:off x="1270656" y="-18463"/>
            <a:ext cx="34072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BOD/Association Success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E8376BD-B707-450B-8658-11F3BC58B905}"/>
              </a:ext>
            </a:extLst>
          </p:cNvPr>
          <p:cNvSpPr txBox="1">
            <a:spLocks noChangeArrowheads="1"/>
          </p:cNvSpPr>
          <p:nvPr/>
        </p:nvSpPr>
        <p:spPr>
          <a:xfrm>
            <a:off x="5411765" y="1223962"/>
            <a:ext cx="5957275" cy="45875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r>
              <a:rPr lang="en-US" sz="1800" b="1" dirty="0">
                <a:latin typeface="Candara" panose="020E0502030303020204" pitchFamily="34" charset="0"/>
                <a:cs typeface="Calibri" panose="020F0502020204030204" pitchFamily="34" charset="0"/>
              </a:rPr>
              <a:t>Signs Of Successful Association Management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Strong Leadership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Smart Decision- Making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Responsible Budgeting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Successful Communication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Community Involvement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Transparent &amp; Understanding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Meeting Clarity 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Strong Compliance Enforcement</a:t>
            </a: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ndara" panose="020E0502030303020204" pitchFamily="34" charset="0"/>
                <a:cs typeface="Calibri" panose="020F0502020204030204" pitchFamily="34" charset="0"/>
              </a:rPr>
              <a:t>Seeks Assistance &amp; Knowledge</a:t>
            </a:r>
          </a:p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endParaRPr lang="en-US" sz="2000" b="1" i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1588" lvl="1" indent="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libri" pitchFamily="34" charset="0"/>
            </a:endParaRPr>
          </a:p>
          <a:p>
            <a:pPr marL="344488" lvl="1" indent="-342900">
              <a:lnSpc>
                <a:spcPct val="115000"/>
              </a:lnSpc>
              <a:spcBef>
                <a:spcPct val="35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libri" pitchFamily="34" charset="0"/>
            </a:endParaRPr>
          </a:p>
          <a:p>
            <a:pPr marL="338138" lvl="1" indent="-336550">
              <a:lnSpc>
                <a:spcPct val="115000"/>
              </a:lnSpc>
              <a:spcBef>
                <a:spcPct val="35000"/>
              </a:spcBef>
            </a:pPr>
            <a:endParaRPr lang="en-US" sz="1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E581E1-F94D-49ED-B48C-8F03A8BF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5646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4446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EA2907C7-E0A1-9E40-87B2-9CAE2664320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5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8CF23-D725-4F2C-8216-C3E674A41CEC}"/>
              </a:ext>
            </a:extLst>
          </p:cNvPr>
          <p:cNvCxnSpPr/>
          <p:nvPr/>
        </p:nvCxnSpPr>
        <p:spPr>
          <a:xfrm>
            <a:off x="-44246" y="688040"/>
            <a:ext cx="1220184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C7DDABB-3331-4ABF-9D72-FEFBAED59339}"/>
              </a:ext>
            </a:extLst>
          </p:cNvPr>
          <p:cNvSpPr/>
          <p:nvPr/>
        </p:nvSpPr>
        <p:spPr>
          <a:xfrm>
            <a:off x="0" y="6390296"/>
            <a:ext cx="12201847" cy="4677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45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E0D11A-A905-4BE0-AC12-FF09D85C0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351848"/>
              </p:ext>
            </p:extLst>
          </p:nvPr>
        </p:nvGraphicFramePr>
        <p:xfrm>
          <a:off x="6190579" y="905741"/>
          <a:ext cx="4656082" cy="5179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5639">
                  <a:extLst>
                    <a:ext uri="{9D8B030D-6E8A-4147-A177-3AD203B41FA5}">
                      <a16:colId xmlns:a16="http://schemas.microsoft.com/office/drawing/2014/main" val="2607437002"/>
                    </a:ext>
                  </a:extLst>
                </a:gridCol>
                <a:gridCol w="807556">
                  <a:extLst>
                    <a:ext uri="{9D8B030D-6E8A-4147-A177-3AD203B41FA5}">
                      <a16:colId xmlns:a16="http://schemas.microsoft.com/office/drawing/2014/main" val="515903255"/>
                    </a:ext>
                  </a:extLst>
                </a:gridCol>
                <a:gridCol w="1242887">
                  <a:extLst>
                    <a:ext uri="{9D8B030D-6E8A-4147-A177-3AD203B41FA5}">
                      <a16:colId xmlns:a16="http://schemas.microsoft.com/office/drawing/2014/main" val="602410708"/>
                    </a:ext>
                  </a:extLst>
                </a:gridCol>
              </a:tblGrid>
              <a:tr h="22513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ASSETS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756180"/>
                  </a:ext>
                </a:extLst>
              </a:tr>
              <a:tr h="225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CASH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119421"/>
                  </a:ext>
                </a:extLst>
              </a:tr>
              <a:tr h="225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Centennial OP#9908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376,132.07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582014"/>
                  </a:ext>
                </a:extLst>
              </a:tr>
              <a:tr h="232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Petty Cash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    250.00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726263"/>
                  </a:ext>
                </a:extLst>
              </a:tr>
              <a:tr h="23290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 $   376,382.07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905731"/>
                  </a:ext>
                </a:extLst>
              </a:tr>
              <a:tr h="2251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RESERVE REPLACEMENT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502647"/>
                  </a:ext>
                </a:extLst>
              </a:tr>
              <a:tr h="225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Centennial Reserve #1373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555,444.04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879865"/>
                  </a:ext>
                </a:extLst>
              </a:tr>
              <a:tr h="232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Morgan Stanley Reserve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169,999.90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98159"/>
                  </a:ext>
                </a:extLst>
              </a:tr>
              <a:tr h="23290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$   </a:t>
                      </a:r>
                      <a:r>
                        <a:rPr lang="en-US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725,443.94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28480"/>
                  </a:ext>
                </a:extLst>
              </a:tr>
              <a:tr h="225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ACCOUNTS RECEIVABLE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687175"/>
                  </a:ext>
                </a:extLst>
              </a:tr>
              <a:tr h="232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Assessment Receivables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 1,137.31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970635"/>
                  </a:ext>
                </a:extLst>
              </a:tr>
              <a:tr h="41767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$         </a:t>
                      </a:r>
                      <a:r>
                        <a:rPr lang="en-US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1,137.31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202700"/>
                  </a:ext>
                </a:extLst>
              </a:tr>
              <a:tr h="225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OTHER CURRENT ASSETS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16662"/>
                  </a:ext>
                </a:extLst>
              </a:tr>
              <a:tr h="225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Prepaid Insurance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28,779.83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006820"/>
                  </a:ext>
                </a:extLst>
              </a:tr>
              <a:tr h="225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Prepaid Expenses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       13.51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90100"/>
                  </a:ext>
                </a:extLst>
              </a:tr>
              <a:tr h="225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Prepaid Alarm Monitoring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14,588.73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039842"/>
                  </a:ext>
                </a:extLst>
              </a:tr>
              <a:tr h="225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Utility Deposits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     156.00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894286"/>
                  </a:ext>
                </a:extLst>
              </a:tr>
              <a:tr h="232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Due From Reserves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 1,500.00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716095"/>
                  </a:ext>
                </a:extLst>
              </a:tr>
              <a:tr h="23290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$      </a:t>
                      </a:r>
                      <a:r>
                        <a:rPr lang="en-US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45,038.07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462422"/>
                  </a:ext>
                </a:extLst>
              </a:tr>
              <a:tr h="43009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604862"/>
                  </a:ext>
                </a:extLst>
              </a:tr>
              <a:tr h="225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TOTAL ASSETS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 $  1,148,001.39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059320"/>
                  </a:ext>
                </a:extLst>
              </a:tr>
            </a:tbl>
          </a:graphicData>
        </a:graphic>
      </p:graphicFrame>
      <p:pic>
        <p:nvPicPr>
          <p:cNvPr id="10" name="Picture 2" descr="A Step-By-Step Guide On How To Plan HOA Annual Budget">
            <a:extLst>
              <a:ext uri="{FF2B5EF4-FFF2-40B4-BE49-F238E27FC236}">
                <a16:creationId xmlns:a16="http://schemas.microsoft.com/office/drawing/2014/main" id="{9F906142-906D-464C-99C0-5A02C76C1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21" y="2688201"/>
            <a:ext cx="4108271" cy="257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3151F6-4E25-43A9-A26C-98E1AF1E2927}"/>
              </a:ext>
            </a:extLst>
          </p:cNvPr>
          <p:cNvSpPr/>
          <p:nvPr/>
        </p:nvSpPr>
        <p:spPr>
          <a:xfrm>
            <a:off x="822960" y="-60959"/>
            <a:ext cx="4205430" cy="18161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alpha val="9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28B770-7762-486D-AFD1-C2EB7C9B3EAB}"/>
              </a:ext>
            </a:extLst>
          </p:cNvPr>
          <p:cNvCxnSpPr/>
          <p:nvPr/>
        </p:nvCxnSpPr>
        <p:spPr>
          <a:xfrm>
            <a:off x="1189376" y="298901"/>
            <a:ext cx="0" cy="13175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6752C3C-3B79-455B-A44E-ACEFF200D2D0}"/>
              </a:ext>
            </a:extLst>
          </p:cNvPr>
          <p:cNvSpPr txBox="1"/>
          <p:nvPr/>
        </p:nvSpPr>
        <p:spPr>
          <a:xfrm>
            <a:off x="1345338" y="-86083"/>
            <a:ext cx="3683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YE Balance Sheet</a:t>
            </a: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Assets</a:t>
            </a:r>
            <a:r>
              <a:rPr lang="en-US" sz="3600" dirty="0">
                <a:solidFill>
                  <a:srgbClr val="FFFF00"/>
                </a:solidFill>
                <a:latin typeface="Candara" panose="020E0502030303020204" pitchFamily="34" charset="0"/>
              </a:rPr>
              <a:t>  </a:t>
            </a: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(12/31/2021)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0B75C1-0B62-433D-BF27-8C0A7AB0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584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4446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EA2907C7-E0A1-9E40-87B2-9CAE2664320D}" type="slidenum">
              <a:rPr lang="en-US">
                <a:solidFill>
                  <a:srgbClr val="FFFFFF"/>
                </a:solidFill>
                <a:latin typeface="Candara" panose="020E0502030303020204" pitchFamily="34" charset="0"/>
              </a:rPr>
              <a:pPr algn="l">
                <a:spcAft>
                  <a:spcPts val="600"/>
                </a:spcAft>
                <a:defRPr/>
              </a:pPr>
              <a:t>6</a:t>
            </a:fld>
            <a:endParaRPr lang="en-US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8CF23-D725-4F2C-8216-C3E674A41CEC}"/>
              </a:ext>
            </a:extLst>
          </p:cNvPr>
          <p:cNvCxnSpPr/>
          <p:nvPr/>
        </p:nvCxnSpPr>
        <p:spPr>
          <a:xfrm>
            <a:off x="-44246" y="688040"/>
            <a:ext cx="1220184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C7DDABB-3331-4ABF-9D72-FEFBAED59339}"/>
              </a:ext>
            </a:extLst>
          </p:cNvPr>
          <p:cNvSpPr/>
          <p:nvPr/>
        </p:nvSpPr>
        <p:spPr>
          <a:xfrm>
            <a:off x="0" y="6356351"/>
            <a:ext cx="12201847" cy="50164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1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0E0696-1A60-4275-A52E-6A9CC9007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174418"/>
              </p:ext>
            </p:extLst>
          </p:nvPr>
        </p:nvGraphicFramePr>
        <p:xfrm>
          <a:off x="6160966" y="-1316979"/>
          <a:ext cx="5702053" cy="7333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6709">
                  <a:extLst>
                    <a:ext uri="{9D8B030D-6E8A-4147-A177-3AD203B41FA5}">
                      <a16:colId xmlns:a16="http://schemas.microsoft.com/office/drawing/2014/main" val="3567998612"/>
                    </a:ext>
                  </a:extLst>
                </a:gridCol>
                <a:gridCol w="1435344">
                  <a:extLst>
                    <a:ext uri="{9D8B030D-6E8A-4147-A177-3AD203B41FA5}">
                      <a16:colId xmlns:a16="http://schemas.microsoft.com/office/drawing/2014/main" val="4162036025"/>
                    </a:ext>
                  </a:extLst>
                </a:gridCol>
              </a:tblGrid>
              <a:tr h="1314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69244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80128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366974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615346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456323"/>
                  </a:ext>
                </a:extLst>
              </a:tr>
              <a:tr h="19548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868259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811847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331916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262975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881105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4075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943652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694625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754814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031154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620754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964711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DEFERRED LIAB REPLACEMENT- CARRIAGE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392580"/>
                  </a:ext>
                </a:extLst>
              </a:tr>
              <a:tr h="231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Reserve Total</a:t>
                      </a: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   200,797.00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037980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</a:rPr>
                        <a:t>DEFERRED LIAB REPLACEMENT- COACH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809833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Reserve Total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   183,058.44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763174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</a:rPr>
                        <a:t>DEFERRED LIAB REPLACEMENT- GARDEN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547841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Reserve 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   247,021.68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980197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</a:rPr>
                        <a:t>FUND BALANCE INTEREST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035422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Interest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      14,644.14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010971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941811"/>
                  </a:ext>
                </a:extLst>
              </a:tr>
              <a:tr h="190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</a:rPr>
                        <a:t>FUND BALANCE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224761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Capital Contribution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   115,000.00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244636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Prior Year Surplus (Deficit)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$     261,631.10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366158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Current Year Net Income (Loss)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$ (133,659.44)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114387"/>
                  </a:ext>
                </a:extLst>
              </a:tr>
              <a:tr h="53293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$   242,971.66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651186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$1,148.001.39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13899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D3F58AE-0672-4DB9-9327-2012D21F2908}"/>
              </a:ext>
            </a:extLst>
          </p:cNvPr>
          <p:cNvSpPr/>
          <p:nvPr/>
        </p:nvSpPr>
        <p:spPr>
          <a:xfrm>
            <a:off x="822960" y="-20319"/>
            <a:ext cx="3959247" cy="1712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052B51-1783-4060-A9F0-C41BF41ABB76}"/>
              </a:ext>
            </a:extLst>
          </p:cNvPr>
          <p:cNvSpPr txBox="1"/>
          <p:nvPr/>
        </p:nvSpPr>
        <p:spPr>
          <a:xfrm>
            <a:off x="1270655" y="-86083"/>
            <a:ext cx="37112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YE Balance Sheet</a:t>
            </a: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Liabilities </a:t>
            </a: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(12/31/2021)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F4C431-A36B-40C5-A622-FA943B2B85F3}"/>
              </a:ext>
            </a:extLst>
          </p:cNvPr>
          <p:cNvCxnSpPr>
            <a:cxnSpLocks/>
          </p:cNvCxnSpPr>
          <p:nvPr/>
        </p:nvCxnSpPr>
        <p:spPr>
          <a:xfrm>
            <a:off x="1178560" y="254000"/>
            <a:ext cx="0" cy="12911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6376DC7-3768-40DE-9549-CCBEF149A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918794"/>
              </p:ext>
            </p:extLst>
          </p:nvPr>
        </p:nvGraphicFramePr>
        <p:xfrm>
          <a:off x="809298" y="1979055"/>
          <a:ext cx="4857690" cy="7340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2399">
                  <a:extLst>
                    <a:ext uri="{9D8B030D-6E8A-4147-A177-3AD203B41FA5}">
                      <a16:colId xmlns:a16="http://schemas.microsoft.com/office/drawing/2014/main" val="3567998612"/>
                    </a:ext>
                  </a:extLst>
                </a:gridCol>
                <a:gridCol w="1245291">
                  <a:extLst>
                    <a:ext uri="{9D8B030D-6E8A-4147-A177-3AD203B41FA5}">
                      <a16:colId xmlns:a16="http://schemas.microsoft.com/office/drawing/2014/main" val="4162036025"/>
                    </a:ext>
                  </a:extLst>
                </a:gridCol>
              </a:tblGrid>
              <a:tr h="1277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LIABILITIES</a:t>
                      </a: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69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CURRENT LIABILITIES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80128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Accounts Payable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$      43,755.14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366974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Prepaid Owner Assessments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$     116,117.65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615346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Due to Operating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$       1,500.00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456323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Deferred Income-Interest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$      19,713.00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868259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$    </a:t>
                      </a:r>
                      <a:r>
                        <a:rPr lang="en-US" sz="1400" b="1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181,085.79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811847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DEFERRED LIAB REPLACEMENT- COMMONS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331916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Reserve- Pavement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$      15,372.00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262975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Reserve- Pool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$       2,803.00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881105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Reserve- Clubhouse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$       6,092.00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4075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Reserve- Clubhouse </a:t>
                      </a:r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</a:rPr>
                        <a:t>Roof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$        3,725.00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943652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Reserve- Clubhouse Furniture &amp; Equip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$      18,287.44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694625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Reserve- Mailboxes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$     13,064.68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754814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Reserve- Lift Station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$      13,873.68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031154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Reserve- Monument &amp; Walls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$       5,204.00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620754"/>
                  </a:ext>
                </a:extLst>
              </a:tr>
              <a:tr h="6971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$     </a:t>
                      </a:r>
                      <a:r>
                        <a:rPr lang="en-US" sz="1400" b="1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78,422.68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964711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392580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037980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809833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763174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547841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980197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035422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010971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941811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224761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244636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366158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114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651186"/>
                  </a:ext>
                </a:extLst>
              </a:tr>
              <a:tr h="12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4" marR="4614" marT="461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138997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0C5435-630E-4C1A-8C57-D57432AC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FF0F8-B0DC-4205-A175-764C62F1399B}"/>
              </a:ext>
            </a:extLst>
          </p:cNvPr>
          <p:cNvSpPr txBox="1"/>
          <p:nvPr/>
        </p:nvSpPr>
        <p:spPr>
          <a:xfrm>
            <a:off x="5666988" y="819150"/>
            <a:ext cx="5702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Candara" panose="020E0502030303020204" pitchFamily="34" charset="0"/>
              </a:rPr>
              <a:t>What Does This Mean? </a:t>
            </a:r>
            <a:r>
              <a:rPr lang="en-US" sz="1600" i="1" dirty="0">
                <a:latin typeface="Candara" panose="020E0502030303020204" pitchFamily="34" charset="0"/>
              </a:rPr>
              <a:t>Living Lakes is A </a:t>
            </a:r>
            <a:r>
              <a:rPr lang="en-US" sz="1600" i="1">
                <a:latin typeface="Candara" panose="020E0502030303020204" pitchFamily="34" charset="0"/>
              </a:rPr>
              <a:t>Non-Profit Condominium </a:t>
            </a:r>
            <a:r>
              <a:rPr lang="en-US" sz="1600" i="1" dirty="0">
                <a:latin typeface="Candara" panose="020E0502030303020204" pitchFamily="34" charset="0"/>
              </a:rPr>
              <a:t>Association and By Law, Cannot Show Excess Assets at YE Without Incurring Tax Implications.  Therefore, YE Balance Sheet Assets </a:t>
            </a:r>
            <a:r>
              <a:rPr lang="en-US" sz="1600" i="1" u="sng" dirty="0">
                <a:latin typeface="Candara" panose="020E0502030303020204" pitchFamily="34" charset="0"/>
              </a:rPr>
              <a:t>Must Match </a:t>
            </a:r>
            <a:r>
              <a:rPr lang="en-US" sz="1600" i="1" dirty="0">
                <a:latin typeface="Candara" panose="020E0502030303020204" pitchFamily="34" charset="0"/>
              </a:rPr>
              <a:t>YE Liabilities. </a:t>
            </a:r>
          </a:p>
        </p:txBody>
      </p:sp>
    </p:spTree>
    <p:extLst>
      <p:ext uri="{BB962C8B-B14F-4D97-AF65-F5344CB8AC3E}">
        <p14:creationId xmlns:p14="http://schemas.microsoft.com/office/powerpoint/2010/main" val="35133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4446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EA2907C7-E0A1-9E40-87B2-9CAE2664320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7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8CF23-D725-4F2C-8216-C3E674A41CEC}"/>
              </a:ext>
            </a:extLst>
          </p:cNvPr>
          <p:cNvCxnSpPr/>
          <p:nvPr/>
        </p:nvCxnSpPr>
        <p:spPr>
          <a:xfrm>
            <a:off x="-44246" y="688040"/>
            <a:ext cx="1220184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3BE82F-8B30-4820-8752-2B87831C8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515340"/>
              </p:ext>
            </p:extLst>
          </p:nvPr>
        </p:nvGraphicFramePr>
        <p:xfrm>
          <a:off x="1056640" y="1749260"/>
          <a:ext cx="10170160" cy="3964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1240">
                  <a:extLst>
                    <a:ext uri="{9D8B030D-6E8A-4147-A177-3AD203B41FA5}">
                      <a16:colId xmlns:a16="http://schemas.microsoft.com/office/drawing/2014/main" val="2444391434"/>
                    </a:ext>
                  </a:extLst>
                </a:gridCol>
                <a:gridCol w="1510728">
                  <a:extLst>
                    <a:ext uri="{9D8B030D-6E8A-4147-A177-3AD203B41FA5}">
                      <a16:colId xmlns:a16="http://schemas.microsoft.com/office/drawing/2014/main" val="187248658"/>
                    </a:ext>
                  </a:extLst>
                </a:gridCol>
                <a:gridCol w="996769">
                  <a:extLst>
                    <a:ext uri="{9D8B030D-6E8A-4147-A177-3AD203B41FA5}">
                      <a16:colId xmlns:a16="http://schemas.microsoft.com/office/drawing/2014/main" val="2156047258"/>
                    </a:ext>
                  </a:extLst>
                </a:gridCol>
                <a:gridCol w="1230387">
                  <a:extLst>
                    <a:ext uri="{9D8B030D-6E8A-4147-A177-3AD203B41FA5}">
                      <a16:colId xmlns:a16="http://schemas.microsoft.com/office/drawing/2014/main" val="77833044"/>
                    </a:ext>
                  </a:extLst>
                </a:gridCol>
                <a:gridCol w="1323833">
                  <a:extLst>
                    <a:ext uri="{9D8B030D-6E8A-4147-A177-3AD203B41FA5}">
                      <a16:colId xmlns:a16="http://schemas.microsoft.com/office/drawing/2014/main" val="165614084"/>
                    </a:ext>
                  </a:extLst>
                </a:gridCol>
                <a:gridCol w="1541878">
                  <a:extLst>
                    <a:ext uri="{9D8B030D-6E8A-4147-A177-3AD203B41FA5}">
                      <a16:colId xmlns:a16="http://schemas.microsoft.com/office/drawing/2014/main" val="992862473"/>
                    </a:ext>
                  </a:extLst>
                </a:gridCol>
                <a:gridCol w="1635325">
                  <a:extLst>
                    <a:ext uri="{9D8B030D-6E8A-4147-A177-3AD203B41FA5}">
                      <a16:colId xmlns:a16="http://schemas.microsoft.com/office/drawing/2014/main" val="2152052301"/>
                    </a:ext>
                  </a:extLst>
                </a:gridCol>
              </a:tblGrid>
              <a:tr h="32913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ndara" panose="020E0502030303020204" pitchFamily="34" charset="0"/>
                        </a:rPr>
                        <a:t>COMMON AREA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992409"/>
                  </a:ext>
                </a:extLst>
              </a:tr>
              <a:tr h="33052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Replacement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Useful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Remaining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12/31/2021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Amount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Annual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87717"/>
                  </a:ext>
                </a:extLst>
              </a:tr>
              <a:tr h="33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Description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Cost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Life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Life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Balance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To Be Funded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Contribution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896247"/>
                  </a:ext>
                </a:extLst>
              </a:tr>
              <a:tr h="33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Pavement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75,000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15,372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59,628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2,981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198737"/>
                  </a:ext>
                </a:extLst>
              </a:tr>
              <a:tr h="33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Pool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10,000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2,803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7,197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720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750249"/>
                  </a:ext>
                </a:extLst>
              </a:tr>
              <a:tr h="33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CH Painting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8,000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6,092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1,908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954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946237"/>
                  </a:ext>
                </a:extLst>
              </a:tr>
              <a:tr h="33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CH Roof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20,000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3,725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16,275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795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040979"/>
                  </a:ext>
                </a:extLst>
              </a:tr>
              <a:tr h="33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CH Furniture &amp; Equip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25,000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18,287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6,713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2,238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92241"/>
                  </a:ext>
                </a:extLst>
              </a:tr>
              <a:tr h="33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Mailboxes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40,000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13,064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26,936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1,796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717190"/>
                  </a:ext>
                </a:extLst>
              </a:tr>
              <a:tr h="33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Lift Station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40,000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13,873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26,127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2,613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814885"/>
                  </a:ext>
                </a:extLst>
              </a:tr>
              <a:tr h="33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Monument &amp; Walls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15,000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5,204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9,796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980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249555"/>
                  </a:ext>
                </a:extLst>
              </a:tr>
              <a:tr h="33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233,000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78,422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151,580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13,077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66043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9CE310A-5C3B-4CD1-9AC8-E53DDEC04B9F}"/>
              </a:ext>
            </a:extLst>
          </p:cNvPr>
          <p:cNvSpPr/>
          <p:nvPr/>
        </p:nvSpPr>
        <p:spPr>
          <a:xfrm>
            <a:off x="822961" y="701"/>
            <a:ext cx="3854897" cy="17485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F2EF2E-14BB-47A1-9DC4-B23496A154A4}"/>
              </a:ext>
            </a:extLst>
          </p:cNvPr>
          <p:cNvSpPr txBox="1"/>
          <p:nvPr/>
        </p:nvSpPr>
        <p:spPr>
          <a:xfrm>
            <a:off x="1270656" y="-107103"/>
            <a:ext cx="34072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YE Reserves-</a:t>
            </a: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Common Area</a:t>
            </a:r>
            <a:endParaRPr lang="en-US" sz="3600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0F867C-EDA6-488A-87AE-A5CAE9934AFF}"/>
              </a:ext>
            </a:extLst>
          </p:cNvPr>
          <p:cNvCxnSpPr>
            <a:cxnSpLocks/>
          </p:cNvCxnSpPr>
          <p:nvPr/>
        </p:nvCxnSpPr>
        <p:spPr>
          <a:xfrm>
            <a:off x="1178560" y="275020"/>
            <a:ext cx="0" cy="12911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65A0241-FBF6-46C5-B2E5-27243FFAF191}"/>
              </a:ext>
            </a:extLst>
          </p:cNvPr>
          <p:cNvSpPr/>
          <p:nvPr/>
        </p:nvSpPr>
        <p:spPr>
          <a:xfrm>
            <a:off x="0" y="6390296"/>
            <a:ext cx="12201847" cy="4677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45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B84317-7A38-4000-9F60-923985F7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922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4446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EA2907C7-E0A1-9E40-87B2-9CAE2664320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8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8CF23-D725-4F2C-8216-C3E674A41CEC}"/>
              </a:ext>
            </a:extLst>
          </p:cNvPr>
          <p:cNvCxnSpPr/>
          <p:nvPr/>
        </p:nvCxnSpPr>
        <p:spPr>
          <a:xfrm>
            <a:off x="-44246" y="688040"/>
            <a:ext cx="1220184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2A20CE-13FB-46E2-BA3E-C4DE592AC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976370"/>
              </p:ext>
            </p:extLst>
          </p:nvPr>
        </p:nvGraphicFramePr>
        <p:xfrm>
          <a:off x="1334820" y="1046480"/>
          <a:ext cx="9743090" cy="2302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0144">
                  <a:extLst>
                    <a:ext uri="{9D8B030D-6E8A-4147-A177-3AD203B41FA5}">
                      <a16:colId xmlns:a16="http://schemas.microsoft.com/office/drawing/2014/main" val="2591835433"/>
                    </a:ext>
                  </a:extLst>
                </a:gridCol>
                <a:gridCol w="1447288">
                  <a:extLst>
                    <a:ext uri="{9D8B030D-6E8A-4147-A177-3AD203B41FA5}">
                      <a16:colId xmlns:a16="http://schemas.microsoft.com/office/drawing/2014/main" val="2126048267"/>
                    </a:ext>
                  </a:extLst>
                </a:gridCol>
                <a:gridCol w="954912">
                  <a:extLst>
                    <a:ext uri="{9D8B030D-6E8A-4147-A177-3AD203B41FA5}">
                      <a16:colId xmlns:a16="http://schemas.microsoft.com/office/drawing/2014/main" val="1629740963"/>
                    </a:ext>
                  </a:extLst>
                </a:gridCol>
                <a:gridCol w="1178720">
                  <a:extLst>
                    <a:ext uri="{9D8B030D-6E8A-4147-A177-3AD203B41FA5}">
                      <a16:colId xmlns:a16="http://schemas.microsoft.com/office/drawing/2014/main" val="1827384081"/>
                    </a:ext>
                  </a:extLst>
                </a:gridCol>
                <a:gridCol w="1268242">
                  <a:extLst>
                    <a:ext uri="{9D8B030D-6E8A-4147-A177-3AD203B41FA5}">
                      <a16:colId xmlns:a16="http://schemas.microsoft.com/office/drawing/2014/main" val="4051429041"/>
                    </a:ext>
                  </a:extLst>
                </a:gridCol>
                <a:gridCol w="1477131">
                  <a:extLst>
                    <a:ext uri="{9D8B030D-6E8A-4147-A177-3AD203B41FA5}">
                      <a16:colId xmlns:a16="http://schemas.microsoft.com/office/drawing/2014/main" val="3444402368"/>
                    </a:ext>
                  </a:extLst>
                </a:gridCol>
                <a:gridCol w="1566653">
                  <a:extLst>
                    <a:ext uri="{9D8B030D-6E8A-4147-A177-3AD203B41FA5}">
                      <a16:colId xmlns:a16="http://schemas.microsoft.com/office/drawing/2014/main" val="2478218311"/>
                    </a:ext>
                  </a:extLst>
                </a:gridCol>
              </a:tblGrid>
              <a:tr h="2217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ndara" panose="020E0502030303020204" pitchFamily="34" charset="0"/>
                        </a:rPr>
                        <a:t>CARRIAGE HOMES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805392"/>
                  </a:ext>
                </a:extLst>
              </a:tr>
              <a:tr h="353816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Replacement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Useful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Remaining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12/31/2021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Amount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Annual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540793"/>
                  </a:ext>
                </a:extLst>
              </a:tr>
              <a:tr h="35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Description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Cost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Life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Life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Balance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To Be Funded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Contribution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865527"/>
                  </a:ext>
                </a:extLst>
              </a:tr>
              <a:tr h="353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Roof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669,200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133,551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535,649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26,764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594822"/>
                  </a:ext>
                </a:extLst>
              </a:tr>
              <a:tr h="318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Painting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77,000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55,113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21,887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10,943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086511"/>
                  </a:ext>
                </a:extLst>
              </a:tr>
              <a:tr h="287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Fire Alarm Systems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72,800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12,133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60,667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2,427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448896"/>
                  </a:ext>
                </a:extLst>
              </a:tr>
              <a:tr h="353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819,000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200,797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618,203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40,134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43253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422B20-14DB-4BB8-A2CF-82061EA51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436583"/>
              </p:ext>
            </p:extLst>
          </p:nvPr>
        </p:nvGraphicFramePr>
        <p:xfrm>
          <a:off x="1334820" y="3445987"/>
          <a:ext cx="9743091" cy="2616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0144">
                  <a:extLst>
                    <a:ext uri="{9D8B030D-6E8A-4147-A177-3AD203B41FA5}">
                      <a16:colId xmlns:a16="http://schemas.microsoft.com/office/drawing/2014/main" val="3094151471"/>
                    </a:ext>
                  </a:extLst>
                </a:gridCol>
                <a:gridCol w="1447289">
                  <a:extLst>
                    <a:ext uri="{9D8B030D-6E8A-4147-A177-3AD203B41FA5}">
                      <a16:colId xmlns:a16="http://schemas.microsoft.com/office/drawing/2014/main" val="137111124"/>
                    </a:ext>
                  </a:extLst>
                </a:gridCol>
                <a:gridCol w="954912">
                  <a:extLst>
                    <a:ext uri="{9D8B030D-6E8A-4147-A177-3AD203B41FA5}">
                      <a16:colId xmlns:a16="http://schemas.microsoft.com/office/drawing/2014/main" val="3886880809"/>
                    </a:ext>
                  </a:extLst>
                </a:gridCol>
                <a:gridCol w="1178720">
                  <a:extLst>
                    <a:ext uri="{9D8B030D-6E8A-4147-A177-3AD203B41FA5}">
                      <a16:colId xmlns:a16="http://schemas.microsoft.com/office/drawing/2014/main" val="1764072544"/>
                    </a:ext>
                  </a:extLst>
                </a:gridCol>
                <a:gridCol w="1268243">
                  <a:extLst>
                    <a:ext uri="{9D8B030D-6E8A-4147-A177-3AD203B41FA5}">
                      <a16:colId xmlns:a16="http://schemas.microsoft.com/office/drawing/2014/main" val="1261499010"/>
                    </a:ext>
                  </a:extLst>
                </a:gridCol>
                <a:gridCol w="1477130">
                  <a:extLst>
                    <a:ext uri="{9D8B030D-6E8A-4147-A177-3AD203B41FA5}">
                      <a16:colId xmlns:a16="http://schemas.microsoft.com/office/drawing/2014/main" val="3649736517"/>
                    </a:ext>
                  </a:extLst>
                </a:gridCol>
                <a:gridCol w="1566653">
                  <a:extLst>
                    <a:ext uri="{9D8B030D-6E8A-4147-A177-3AD203B41FA5}">
                      <a16:colId xmlns:a16="http://schemas.microsoft.com/office/drawing/2014/main" val="1804794239"/>
                    </a:ext>
                  </a:extLst>
                </a:gridCol>
              </a:tblGrid>
              <a:tr h="26470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ndara" panose="020E0502030303020204" pitchFamily="34" charset="0"/>
                        </a:rPr>
                        <a:t>COACH HOMES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614268"/>
                  </a:ext>
                </a:extLst>
              </a:tr>
              <a:tr h="389273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Replacement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Useful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Remaining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12/31/2020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Amount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Annual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900677"/>
                  </a:ext>
                </a:extLst>
              </a:tr>
              <a:tr h="389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Description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Cost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Life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Life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Balance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To Be Funded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Contribution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062915"/>
                  </a:ext>
                </a:extLst>
              </a:tr>
              <a:tr h="389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Roof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434,000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87,737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345,888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17,294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594546"/>
                  </a:ext>
                </a:extLst>
              </a:tr>
              <a:tr h="389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Painting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112,000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82,559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29,441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14,720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13049"/>
                  </a:ext>
                </a:extLst>
              </a:tr>
              <a:tr h="389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Fire Alarm Systems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756,000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12,762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743,238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2,514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304627"/>
                  </a:ext>
                </a:extLst>
              </a:tr>
              <a:tr h="389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1,302,000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183,058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1,118,567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34,528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647573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733CEED0-E7C8-4473-86F1-FF3D49DD0E7B}"/>
              </a:ext>
            </a:extLst>
          </p:cNvPr>
          <p:cNvSpPr/>
          <p:nvPr/>
        </p:nvSpPr>
        <p:spPr>
          <a:xfrm>
            <a:off x="822962" y="702"/>
            <a:ext cx="3407202" cy="126346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C38817-89F4-4DFC-9FD5-5F30C08151AA}"/>
              </a:ext>
            </a:extLst>
          </p:cNvPr>
          <p:cNvSpPr txBox="1"/>
          <p:nvPr/>
        </p:nvSpPr>
        <p:spPr>
          <a:xfrm>
            <a:off x="1270656" y="-107103"/>
            <a:ext cx="340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YE Reserves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DACA73-31E2-4B3B-B5FD-C2BA11F154DE}"/>
              </a:ext>
            </a:extLst>
          </p:cNvPr>
          <p:cNvSpPr/>
          <p:nvPr/>
        </p:nvSpPr>
        <p:spPr>
          <a:xfrm>
            <a:off x="0" y="6390296"/>
            <a:ext cx="12201847" cy="4677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45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E78600-7AB9-4611-A1F6-8EC4EEED8D83}"/>
              </a:ext>
            </a:extLst>
          </p:cNvPr>
          <p:cNvCxnSpPr/>
          <p:nvPr/>
        </p:nvCxnSpPr>
        <p:spPr>
          <a:xfrm>
            <a:off x="1156138" y="336331"/>
            <a:ext cx="0" cy="7101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9DB692-5558-45C3-8C9B-AC51F97E9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302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4446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EA2907C7-E0A1-9E40-87B2-9CAE2664320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9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8CF23-D725-4F2C-8216-C3E674A41CEC}"/>
              </a:ext>
            </a:extLst>
          </p:cNvPr>
          <p:cNvCxnSpPr/>
          <p:nvPr/>
        </p:nvCxnSpPr>
        <p:spPr>
          <a:xfrm>
            <a:off x="-44246" y="688040"/>
            <a:ext cx="1220184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59E945-BF36-4FD9-8FCA-DE266F94C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597906"/>
              </p:ext>
            </p:extLst>
          </p:nvPr>
        </p:nvGraphicFramePr>
        <p:xfrm>
          <a:off x="1270010" y="2123090"/>
          <a:ext cx="9797381" cy="2536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0453">
                  <a:extLst>
                    <a:ext uri="{9D8B030D-6E8A-4147-A177-3AD203B41FA5}">
                      <a16:colId xmlns:a16="http://schemas.microsoft.com/office/drawing/2014/main" val="1649450411"/>
                    </a:ext>
                  </a:extLst>
                </a:gridCol>
                <a:gridCol w="1455353">
                  <a:extLst>
                    <a:ext uri="{9D8B030D-6E8A-4147-A177-3AD203B41FA5}">
                      <a16:colId xmlns:a16="http://schemas.microsoft.com/office/drawing/2014/main" val="2626375163"/>
                    </a:ext>
                  </a:extLst>
                </a:gridCol>
                <a:gridCol w="960234">
                  <a:extLst>
                    <a:ext uri="{9D8B030D-6E8A-4147-A177-3AD203B41FA5}">
                      <a16:colId xmlns:a16="http://schemas.microsoft.com/office/drawing/2014/main" val="1051175559"/>
                    </a:ext>
                  </a:extLst>
                </a:gridCol>
                <a:gridCol w="1185288">
                  <a:extLst>
                    <a:ext uri="{9D8B030D-6E8A-4147-A177-3AD203B41FA5}">
                      <a16:colId xmlns:a16="http://schemas.microsoft.com/office/drawing/2014/main" val="1065153372"/>
                    </a:ext>
                  </a:extLst>
                </a:gridCol>
                <a:gridCol w="1275309">
                  <a:extLst>
                    <a:ext uri="{9D8B030D-6E8A-4147-A177-3AD203B41FA5}">
                      <a16:colId xmlns:a16="http://schemas.microsoft.com/office/drawing/2014/main" val="1890944474"/>
                    </a:ext>
                  </a:extLst>
                </a:gridCol>
                <a:gridCol w="1485361">
                  <a:extLst>
                    <a:ext uri="{9D8B030D-6E8A-4147-A177-3AD203B41FA5}">
                      <a16:colId xmlns:a16="http://schemas.microsoft.com/office/drawing/2014/main" val="180609050"/>
                    </a:ext>
                  </a:extLst>
                </a:gridCol>
                <a:gridCol w="1575383">
                  <a:extLst>
                    <a:ext uri="{9D8B030D-6E8A-4147-A177-3AD203B41FA5}">
                      <a16:colId xmlns:a16="http://schemas.microsoft.com/office/drawing/2014/main" val="781683023"/>
                    </a:ext>
                  </a:extLst>
                </a:gridCol>
              </a:tblGrid>
              <a:tr h="23825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ndara" panose="020E0502030303020204" pitchFamily="34" charset="0"/>
                        </a:rPr>
                        <a:t>GARDEN HOMES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130988"/>
                  </a:ext>
                </a:extLst>
              </a:tr>
              <a:tr h="322317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Replacement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Useful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Remaining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12/31/2021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Amount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Annual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733254"/>
                  </a:ext>
                </a:extLst>
              </a:tr>
              <a:tr h="3223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Description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Cost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Life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Life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Balance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To Be Funded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Contribution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032597"/>
                  </a:ext>
                </a:extLst>
              </a:tr>
              <a:tr h="3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Roof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551,070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140,709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410,361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27,332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595022"/>
                  </a:ext>
                </a:extLst>
              </a:tr>
              <a:tr h="3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Painting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90,000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66,973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34,539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11,513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308774"/>
                  </a:ext>
                </a:extLst>
              </a:tr>
              <a:tr h="3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Pavement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126,000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25,640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105,378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5,018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874875"/>
                  </a:ext>
                </a:extLst>
              </a:tr>
              <a:tr h="3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Fire Alarm Systems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81,000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13,699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69,993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2,692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79833"/>
                  </a:ext>
                </a:extLst>
              </a:tr>
              <a:tr h="3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848,070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247,021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620,271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ndara" panose="020E0502030303020204" pitchFamily="34" charset="0"/>
                        </a:rPr>
                        <a:t>46,555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32144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CA58ED1-0818-4AC0-948E-342968AF42EB}"/>
              </a:ext>
            </a:extLst>
          </p:cNvPr>
          <p:cNvSpPr/>
          <p:nvPr/>
        </p:nvSpPr>
        <p:spPr>
          <a:xfrm>
            <a:off x="0" y="6390296"/>
            <a:ext cx="12201847" cy="4677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45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80A198-64C2-47DE-AC0C-A429EC6E3967}"/>
              </a:ext>
            </a:extLst>
          </p:cNvPr>
          <p:cNvSpPr/>
          <p:nvPr/>
        </p:nvSpPr>
        <p:spPr>
          <a:xfrm>
            <a:off x="822962" y="702"/>
            <a:ext cx="3407202" cy="126346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0865F5-F436-4111-85C8-D6DD47B3CE27}"/>
              </a:ext>
            </a:extLst>
          </p:cNvPr>
          <p:cNvSpPr txBox="1"/>
          <p:nvPr/>
        </p:nvSpPr>
        <p:spPr>
          <a:xfrm>
            <a:off x="1270656" y="-107103"/>
            <a:ext cx="340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YE Reserves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A4C435-EC9F-4955-97F7-C0E873D05DA5}"/>
              </a:ext>
            </a:extLst>
          </p:cNvPr>
          <p:cNvCxnSpPr/>
          <p:nvPr/>
        </p:nvCxnSpPr>
        <p:spPr>
          <a:xfrm>
            <a:off x="1156138" y="336331"/>
            <a:ext cx="0" cy="7101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6AA2A9-2D66-4F0B-8917-7898FE01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Livingston Lakes-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44053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5211</TotalTime>
  <Words>1647</Words>
  <Application>Microsoft Office PowerPoint</Application>
  <PresentationFormat>Widescreen</PresentationFormat>
  <Paragraphs>636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Candara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Reilly</dc:creator>
  <cp:lastModifiedBy>Nancy Reilly</cp:lastModifiedBy>
  <cp:revision>503</cp:revision>
  <cp:lastPrinted>2022-03-16T16:56:14Z</cp:lastPrinted>
  <dcterms:created xsi:type="dcterms:W3CDTF">2018-05-08T15:26:31Z</dcterms:created>
  <dcterms:modified xsi:type="dcterms:W3CDTF">2022-03-16T17:30:34Z</dcterms:modified>
</cp:coreProperties>
</file>